
<file path=[Content_Types].xml><?xml version="1.0" encoding="utf-8"?>
<Types xmlns="http://schemas.openxmlformats.org/package/2006/content-types">
  <Default Extension="jpeg" ContentType="image/jpeg"/>
  <Default Extension="png" ContentType="image/png"/>
  <Default Extension="gif" ContentType="image/gi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handoutMasterIdLst>
    <p:handoutMasterId r:id="rId77"/>
  </p:handoutMasterIdLst>
  <p:sldIdLst>
    <p:sldId id="4882" r:id="rId3"/>
    <p:sldId id="4888" r:id="rId5"/>
    <p:sldId id="4884" r:id="rId6"/>
    <p:sldId id="4898" r:id="rId7"/>
    <p:sldId id="4716" r:id="rId8"/>
    <p:sldId id="4972" r:id="rId9"/>
    <p:sldId id="4971" r:id="rId10"/>
    <p:sldId id="4970" r:id="rId11"/>
    <p:sldId id="4969" r:id="rId12"/>
    <p:sldId id="4973" r:id="rId13"/>
    <p:sldId id="4974" r:id="rId14"/>
    <p:sldId id="4978" r:id="rId15"/>
    <p:sldId id="4975" r:id="rId16"/>
    <p:sldId id="4981" r:id="rId17"/>
    <p:sldId id="4980" r:id="rId18"/>
    <p:sldId id="4979" r:id="rId19"/>
    <p:sldId id="4977" r:id="rId20"/>
    <p:sldId id="4976" r:id="rId21"/>
    <p:sldId id="4984" r:id="rId22"/>
    <p:sldId id="4983" r:id="rId23"/>
    <p:sldId id="4982" r:id="rId24"/>
    <p:sldId id="4987" r:id="rId25"/>
    <p:sldId id="4986" r:id="rId26"/>
    <p:sldId id="4989" r:id="rId27"/>
    <p:sldId id="4988" r:id="rId28"/>
    <p:sldId id="4985" r:id="rId29"/>
    <p:sldId id="4990" r:id="rId30"/>
    <p:sldId id="4993" r:id="rId31"/>
    <p:sldId id="4992" r:id="rId32"/>
    <p:sldId id="4991" r:id="rId33"/>
    <p:sldId id="4995" r:id="rId34"/>
    <p:sldId id="4996" r:id="rId35"/>
    <p:sldId id="4997" r:id="rId36"/>
    <p:sldId id="4994" r:id="rId37"/>
    <p:sldId id="4999" r:id="rId38"/>
    <p:sldId id="4998" r:id="rId39"/>
    <p:sldId id="5005" r:id="rId40"/>
    <p:sldId id="5004" r:id="rId41"/>
    <p:sldId id="5003" r:id="rId42"/>
    <p:sldId id="5002" r:id="rId43"/>
    <p:sldId id="5001" r:id="rId44"/>
    <p:sldId id="5009" r:id="rId45"/>
    <p:sldId id="5008" r:id="rId46"/>
    <p:sldId id="5006" r:id="rId47"/>
    <p:sldId id="5007" r:id="rId48"/>
    <p:sldId id="5000" r:id="rId49"/>
    <p:sldId id="5010" r:id="rId50"/>
    <p:sldId id="5013" r:id="rId51"/>
    <p:sldId id="5012" r:id="rId52"/>
    <p:sldId id="5011" r:id="rId53"/>
    <p:sldId id="5015" r:id="rId54"/>
    <p:sldId id="5014" r:id="rId55"/>
    <p:sldId id="5018" r:id="rId56"/>
    <p:sldId id="5017" r:id="rId57"/>
    <p:sldId id="5016" r:id="rId58"/>
    <p:sldId id="5021" r:id="rId59"/>
    <p:sldId id="5020" r:id="rId60"/>
    <p:sldId id="5019" r:id="rId61"/>
    <p:sldId id="5030" r:id="rId62"/>
    <p:sldId id="5029" r:id="rId63"/>
    <p:sldId id="5028" r:id="rId64"/>
    <p:sldId id="5027" r:id="rId65"/>
    <p:sldId id="5026" r:id="rId66"/>
    <p:sldId id="5025" r:id="rId67"/>
    <p:sldId id="5024" r:id="rId68"/>
    <p:sldId id="5023" r:id="rId69"/>
    <p:sldId id="5032" r:id="rId70"/>
    <p:sldId id="5022" r:id="rId71"/>
    <p:sldId id="5031" r:id="rId72"/>
    <p:sldId id="5035" r:id="rId73"/>
    <p:sldId id="4967" r:id="rId74"/>
    <p:sldId id="4968" r:id="rId75"/>
    <p:sldId id="4889" r:id="rId76"/>
  </p:sldIdLst>
  <p:sldSz cx="12858750" cy="7232650"/>
  <p:notesSz cx="6858000" cy="9144000"/>
  <p:custDataLst>
    <p:tags r:id="rId81"/>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FF"/>
    <a:srgbClr val="CC99FF"/>
    <a:srgbClr val="FBB80D"/>
    <a:srgbClr val="FFCCFF"/>
    <a:srgbClr val="ED1C24"/>
    <a:srgbClr val="FF33CC"/>
    <a:srgbClr val="FF6699"/>
    <a:srgbClr val="66CCFF"/>
    <a:srgbClr val="ADE4C3"/>
    <a:srgbClr val="A4729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02" autoAdjust="0"/>
    <p:restoredTop sz="95274" autoAdjust="0"/>
  </p:normalViewPr>
  <p:slideViewPr>
    <p:cSldViewPr>
      <p:cViewPr varScale="1">
        <p:scale>
          <a:sx n="60" d="100"/>
          <a:sy n="60" d="100"/>
        </p:scale>
        <p:origin x="-744" y="-84"/>
      </p:cViewPr>
      <p:guideLst>
        <p:guide orient="horz" pos="328"/>
        <p:guide orient="horz" pos="4183"/>
        <p:guide pos="4050"/>
        <p:guide pos="557"/>
        <p:guide pos="7497"/>
        <p:guide pos="6908"/>
      </p:guideLst>
    </p:cSldViewPr>
  </p:slideViewPr>
  <p:outlineViewPr>
    <p:cViewPr>
      <p:scale>
        <a:sx n="100" d="100"/>
        <a:sy n="100" d="100"/>
      </p:scale>
      <p:origin x="0" y="-10374"/>
    </p:cViewPr>
  </p:outlineViewPr>
  <p:notesTextViewPr>
    <p:cViewPr>
      <p:scale>
        <a:sx n="1" d="1"/>
        <a:sy n="1" d="1"/>
      </p:scale>
      <p:origin x="0" y="0"/>
    </p:cViewPr>
  </p:notesTextViewPr>
  <p:sorterViewPr>
    <p:cViewPr>
      <p:scale>
        <a:sx n="33" d="100"/>
        <a:sy n="33" d="100"/>
      </p:scale>
      <p:origin x="0" y="0"/>
    </p:cViewPr>
  </p:sorterViewPr>
  <p:notesViewPr>
    <p:cSldViewPr>
      <p:cViewPr varScale="1">
        <p:scale>
          <a:sx n="65" d="100"/>
          <a:sy n="65" d="100"/>
        </p:scale>
        <p:origin x="2796" y="54"/>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1" Type="http://schemas.openxmlformats.org/officeDocument/2006/relationships/tags" Target="tags/tag19.xml"/><Relationship Id="rId80" Type="http://schemas.openxmlformats.org/officeDocument/2006/relationships/tableStyles" Target="tableStyles.xml"/><Relationship Id="rId8" Type="http://schemas.openxmlformats.org/officeDocument/2006/relationships/slide" Target="slides/slide5.xml"/><Relationship Id="rId79" Type="http://schemas.openxmlformats.org/officeDocument/2006/relationships/viewProps" Target="viewProps.xml"/><Relationship Id="rId78" Type="http://schemas.openxmlformats.org/officeDocument/2006/relationships/presProps" Target="presProps.xml"/><Relationship Id="rId77" Type="http://schemas.openxmlformats.org/officeDocument/2006/relationships/handoutMaster" Target="handoutMasters/handoutMaster1.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AC620A9-DA74-42BF-9043-257E1E63600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085759F-E270-46AF-BBBD-F20907FA53AF}" type="slidenum">
              <a:rPr lang="zh-CN" altLang="en-US" smtClean="0"/>
            </a:fld>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5400000">
            <a:off x="2814320" y="-2814320"/>
            <a:ext cx="7236460" cy="12865100"/>
          </a:xfrm>
          <a:prstGeom prst="rect">
            <a:avLst/>
          </a:prstGeom>
        </p:spPr>
      </p:pic>
      <p:sp>
        <p:nvSpPr>
          <p:cNvPr id="7" name="矩形 6"/>
          <p:cNvSpPr/>
          <p:nvPr userDrawn="1"/>
        </p:nvSpPr>
        <p:spPr>
          <a:xfrm>
            <a:off x="233045" y="177800"/>
            <a:ext cx="12439015" cy="6805930"/>
          </a:xfrm>
          <a:prstGeom prst="rect">
            <a:avLst/>
          </a:prstGeom>
          <a:solidFill>
            <a:srgbClr val="FCDDBD"/>
          </a:solidFill>
          <a:ln w="6032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5400000">
            <a:off x="2817495" y="-2816860"/>
            <a:ext cx="7242810" cy="12877165"/>
          </a:xfrm>
          <a:prstGeom prst="rect">
            <a:avLst/>
          </a:prstGeom>
        </p:spPr>
      </p:pic>
      <p:grpSp>
        <p:nvGrpSpPr>
          <p:cNvPr id="7" name="组合 6"/>
          <p:cNvGrpSpPr/>
          <p:nvPr userDrawn="1"/>
        </p:nvGrpSpPr>
        <p:grpSpPr>
          <a:xfrm>
            <a:off x="2198370" y="1628140"/>
            <a:ext cx="8232775" cy="3761740"/>
            <a:chOff x="903299" y="672626"/>
            <a:chExt cx="10580512" cy="5859781"/>
          </a:xfrm>
        </p:grpSpPr>
        <p:sp>
          <p:nvSpPr>
            <p:cNvPr id="5" name="矩形 4"/>
            <p:cNvSpPr/>
            <p:nvPr/>
          </p:nvSpPr>
          <p:spPr>
            <a:xfrm>
              <a:off x="1207783" y="672626"/>
              <a:ext cx="10276028" cy="5584756"/>
            </a:xfrm>
            <a:prstGeom prst="rect">
              <a:avLst/>
            </a:prstGeom>
            <a:solidFill>
              <a:schemeClr val="bg1"/>
            </a:solidFill>
            <a:ln w="762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 name="矩形 5"/>
            <p:cNvSpPr/>
            <p:nvPr/>
          </p:nvSpPr>
          <p:spPr>
            <a:xfrm>
              <a:off x="903299" y="947651"/>
              <a:ext cx="10276028" cy="5584756"/>
            </a:xfrm>
            <a:prstGeom prst="rect">
              <a:avLst/>
            </a:prstGeom>
            <a:solidFill>
              <a:schemeClr val="bg1"/>
            </a:solidFill>
            <a:ln w="762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pic>
        <p:nvPicPr>
          <p:cNvPr id="12" name="图片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476900">
            <a:off x="7785735" y="815340"/>
            <a:ext cx="3130550" cy="2673350"/>
          </a:xfrm>
          <a:prstGeom prst="rect">
            <a:avLst/>
          </a:prstGeom>
        </p:spPr>
      </p:pic>
      <p:pic>
        <p:nvPicPr>
          <p:cNvPr id="14" name="图片 13"/>
          <p:cNvPicPr>
            <a:picLocks noChangeAspect="1"/>
          </p:cNvPicPr>
          <p:nvPr userDrawn="1"/>
        </p:nvPicPr>
        <p:blipFill rotWithShape="1">
          <a:blip r:embed="rId4" cstate="print">
            <a:extLst>
              <a:ext uri="{28A0092B-C50C-407E-A947-70E740481C1C}">
                <a14:useLocalDpi xmlns:a14="http://schemas.microsoft.com/office/drawing/2010/main" val="0"/>
              </a:ext>
            </a:extLst>
          </a:blip>
          <a:srcRect t="44058" b="42029"/>
          <a:stretch>
            <a:fillRect/>
          </a:stretch>
        </p:blipFill>
        <p:spPr>
          <a:xfrm>
            <a:off x="5811520" y="5591810"/>
            <a:ext cx="6739255" cy="1337310"/>
          </a:xfrm>
          <a:prstGeom prst="rect">
            <a:avLst/>
          </a:prstGeom>
        </p:spPr>
      </p:pic>
      <p:pic>
        <p:nvPicPr>
          <p:cNvPr id="13" name="图片 12"/>
          <p:cNvPicPr>
            <a:picLocks noChangeAspect="1"/>
          </p:cNvPicPr>
          <p:nvPr userDrawn="1"/>
        </p:nvPicPr>
        <p:blipFill rotWithShape="1">
          <a:blip r:embed="rId5" cstate="print">
            <a:extLst>
              <a:ext uri="{28A0092B-C50C-407E-A947-70E740481C1C}">
                <a14:useLocalDpi xmlns:a14="http://schemas.microsoft.com/office/drawing/2010/main" val="0"/>
              </a:ext>
            </a:extLst>
          </a:blip>
          <a:srcRect t="3092" b="64444"/>
          <a:stretch>
            <a:fillRect/>
          </a:stretch>
        </p:blipFill>
        <p:spPr>
          <a:xfrm rot="20220880">
            <a:off x="367548" y="-905065"/>
            <a:ext cx="6633631" cy="322968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inVertical)">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inVertical)">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标题幻灯片">
    <p:bg>
      <p:bgPr>
        <a:solidFill>
          <a:srgbClr val="FFFFFF"/>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5400000">
            <a:off x="2807970" y="-2807335"/>
            <a:ext cx="7219950" cy="12835255"/>
          </a:xfrm>
          <a:prstGeom prst="rect">
            <a:avLst/>
          </a:prstGeom>
        </p:spPr>
      </p:pic>
      <p:sp>
        <p:nvSpPr>
          <p:cNvPr id="5" name="矩形 4"/>
          <p:cNvSpPr/>
          <p:nvPr userDrawn="1"/>
        </p:nvSpPr>
        <p:spPr>
          <a:xfrm>
            <a:off x="1207770" y="670560"/>
            <a:ext cx="10709275" cy="5879465"/>
          </a:xfrm>
          <a:prstGeom prst="rect">
            <a:avLst/>
          </a:prstGeom>
          <a:solidFill>
            <a:schemeClr val="bg1"/>
          </a:solidFill>
          <a:ln w="762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 name="矩形 5"/>
          <p:cNvSpPr/>
          <p:nvPr userDrawn="1"/>
        </p:nvSpPr>
        <p:spPr>
          <a:xfrm>
            <a:off x="903605" y="947420"/>
            <a:ext cx="10709275" cy="5879465"/>
          </a:xfrm>
          <a:prstGeom prst="rect">
            <a:avLst/>
          </a:prstGeom>
          <a:solidFill>
            <a:schemeClr val="bg1"/>
          </a:solidFill>
          <a:ln w="762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pic>
        <p:nvPicPr>
          <p:cNvPr id="24" name="图片 2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5400000">
            <a:off x="2813050" y="-2813050"/>
            <a:ext cx="7232650" cy="12858750"/>
          </a:xfrm>
          <a:prstGeom prst="rect">
            <a:avLst/>
          </a:prstGeom>
        </p:spPr>
      </p:pic>
      <p:pic>
        <p:nvPicPr>
          <p:cNvPr id="25" name="图片 24"/>
          <p:cNvPicPr>
            <a:picLocks noChangeAspect="1"/>
          </p:cNvPicPr>
          <p:nvPr userDrawn="1"/>
        </p:nvPicPr>
        <p:blipFill rotWithShape="1">
          <a:blip r:embed="rId3" cstate="print">
            <a:extLst>
              <a:ext uri="{28A0092B-C50C-407E-A947-70E740481C1C}">
                <a14:useLocalDpi xmlns:a14="http://schemas.microsoft.com/office/drawing/2010/main" val="0"/>
              </a:ext>
            </a:extLst>
          </a:blip>
          <a:srcRect t="55459" r="72315" b="19420"/>
          <a:stretch>
            <a:fillRect/>
          </a:stretch>
        </p:blipFill>
        <p:spPr>
          <a:xfrm>
            <a:off x="-312420" y="1438910"/>
            <a:ext cx="3472815" cy="4726305"/>
          </a:xfrm>
          <a:prstGeom prst="rect">
            <a:avLst/>
          </a:prstGeom>
        </p:spPr>
      </p:pic>
      <p:pic>
        <p:nvPicPr>
          <p:cNvPr id="26" name="图片 25"/>
          <p:cNvPicPr>
            <a:picLocks noChangeAspect="1"/>
          </p:cNvPicPr>
          <p:nvPr userDrawn="1"/>
        </p:nvPicPr>
        <p:blipFill rotWithShape="1">
          <a:blip r:embed="rId4" cstate="print">
            <a:extLst>
              <a:ext uri="{28A0092B-C50C-407E-A947-70E740481C1C}">
                <a14:useLocalDpi xmlns:a14="http://schemas.microsoft.com/office/drawing/2010/main" val="0"/>
              </a:ext>
            </a:extLst>
          </a:blip>
          <a:srcRect l="76082" t="59517" b="3188"/>
          <a:stretch>
            <a:fillRect/>
          </a:stretch>
        </p:blipFill>
        <p:spPr>
          <a:xfrm>
            <a:off x="11370310" y="1144325"/>
            <a:ext cx="1332273" cy="3115486"/>
          </a:xfrm>
          <a:prstGeom prst="rect">
            <a:avLst/>
          </a:prstGeom>
        </p:spPr>
      </p:pic>
      <p:pic>
        <p:nvPicPr>
          <p:cNvPr id="27" name="图片 26"/>
          <p:cNvPicPr>
            <a:picLocks noChangeAspect="1"/>
          </p:cNvPicPr>
          <p:nvPr userDrawn="1"/>
        </p:nvPicPr>
        <p:blipFill rotWithShape="1">
          <a:blip r:embed="rId5" cstate="print">
            <a:extLst>
              <a:ext uri="{28A0092B-C50C-407E-A947-70E740481C1C}">
                <a14:useLocalDpi xmlns:a14="http://schemas.microsoft.com/office/drawing/2010/main" val="0"/>
              </a:ext>
            </a:extLst>
          </a:blip>
          <a:srcRect t="44058" b="42029"/>
          <a:stretch>
            <a:fillRect/>
          </a:stretch>
        </p:blipFill>
        <p:spPr>
          <a:xfrm>
            <a:off x="5827661" y="5576668"/>
            <a:ext cx="6380213" cy="126609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additive="base">
                                        <p:cTn id="14" dur="500" fill="hold"/>
                                        <p:tgtEl>
                                          <p:spTgt spid="26"/>
                                        </p:tgtEl>
                                        <p:attrNameLst>
                                          <p:attrName>ppt_x</p:attrName>
                                        </p:attrNameLst>
                                      </p:cBhvr>
                                      <p:tavLst>
                                        <p:tav tm="0">
                                          <p:val>
                                            <p:strVal val="#ppt_x"/>
                                          </p:val>
                                        </p:tav>
                                        <p:tav tm="100000">
                                          <p:val>
                                            <p:strVal val="#ppt_x"/>
                                          </p:val>
                                        </p:tav>
                                      </p:tavLst>
                                    </p:anim>
                                    <p:anim calcmode="lin" valueType="num">
                                      <p:cBhvr additive="base">
                                        <p:cTn id="15"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barn(inVertical)">
                                      <p:cBhvr>
                                        <p:cTn id="2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AAC620A9-DA74-42BF-9043-257E1E63600C}" type="datetimeFigureOut">
              <a:rPr lang="zh-CN" altLang="en-US" smtClean="0"/>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D085759F-E270-46AF-BBBD-F20907FA53A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4.xml"/><Relationship Id="rId3" Type="http://schemas.openxmlformats.org/officeDocument/2006/relationships/image" Target="../media/image7.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1.xml"/><Relationship Id="rId4" Type="http://schemas.openxmlformats.org/officeDocument/2006/relationships/image" Target="../media/image16.jpeg"/><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3.jpe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tags" Target="../tags/tag12.xml"/><Relationship Id="rId1" Type="http://schemas.openxmlformats.org/officeDocument/2006/relationships/tags" Target="../tags/tag1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xml"/><Relationship Id="rId2" Type="http://schemas.openxmlformats.org/officeDocument/2006/relationships/image" Target="../media/image20.png"/><Relationship Id="rId1" Type="http://schemas.openxmlformats.org/officeDocument/2006/relationships/image" Target="../media/image19.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15.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22.png"/></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3.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23.jpe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1.xml"/><Relationship Id="rId2" Type="http://schemas.openxmlformats.org/officeDocument/2006/relationships/image" Target="../media/image25.jpeg"/><Relationship Id="rId1"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26.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1.xml"/><Relationship Id="rId2" Type="http://schemas.openxmlformats.org/officeDocument/2006/relationships/image" Target="../media/image28.png"/><Relationship Id="rId1" Type="http://schemas.openxmlformats.org/officeDocument/2006/relationships/image" Target="../media/image27.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1.xml"/><Relationship Id="rId2" Type="http://schemas.openxmlformats.org/officeDocument/2006/relationships/image" Target="../media/image30.png"/><Relationship Id="rId1" Type="http://schemas.openxmlformats.org/officeDocument/2006/relationships/image" Target="../media/image29.GIF"/></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image" Target="../media/image31.jpe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xml"/><Relationship Id="rId2" Type="http://schemas.openxmlformats.org/officeDocument/2006/relationships/image" Target="../media/image33.png"/><Relationship Id="rId1" Type="http://schemas.openxmlformats.org/officeDocument/2006/relationships/image" Target="../media/image32.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image" Target="../media/image34.jpe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1.xml"/><Relationship Id="rId2" Type="http://schemas.openxmlformats.org/officeDocument/2006/relationships/image" Target="../media/image36.jpeg"/><Relationship Id="rId1" Type="http://schemas.openxmlformats.org/officeDocument/2006/relationships/image" Target="../media/image35.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tags" Target="../tags/tag7.xml"/></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1.xml"/><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image" Target="../media/image37.jpe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1.xml"/><Relationship Id="rId2" Type="http://schemas.openxmlformats.org/officeDocument/2006/relationships/image" Target="../media/image41.jpeg"/><Relationship Id="rId1" Type="http://schemas.openxmlformats.org/officeDocument/2006/relationships/image" Target="../media/image40.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2.xml"/><Relationship Id="rId2" Type="http://schemas.openxmlformats.org/officeDocument/2006/relationships/tags" Target="../tags/tag14.xml"/><Relationship Id="rId1" Type="http://schemas.openxmlformats.org/officeDocument/2006/relationships/tags" Target="../tags/tag13.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1.xml"/><Relationship Id="rId2" Type="http://schemas.openxmlformats.org/officeDocument/2006/relationships/tags" Target="../tags/tag16.xml"/><Relationship Id="rId1" Type="http://schemas.openxmlformats.org/officeDocument/2006/relationships/tags" Target="../tags/tag15.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image" Target="../media/image42.jpe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1.xml"/><Relationship Id="rId2" Type="http://schemas.openxmlformats.org/officeDocument/2006/relationships/tags" Target="../tags/tag18.xml"/><Relationship Id="rId1" Type="http://schemas.openxmlformats.org/officeDocument/2006/relationships/tags" Target="../tags/tag17.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xml"/><Relationship Id="rId1" Type="http://schemas.openxmlformats.org/officeDocument/2006/relationships/image" Target="../media/image43.jpe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xml"/><Relationship Id="rId1" Type="http://schemas.openxmlformats.org/officeDocument/2006/relationships/image" Target="../media/image44.jpe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xml"/><Relationship Id="rId1" Type="http://schemas.openxmlformats.org/officeDocument/2006/relationships/image" Target="../media/image45.jpe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xml"/><Relationship Id="rId1" Type="http://schemas.openxmlformats.org/officeDocument/2006/relationships/image" Target="../media/image46.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tags" Target="../tags/tag10.xml"/><Relationship Id="rId1" Type="http://schemas.openxmlformats.org/officeDocument/2006/relationships/tags" Target="../tags/tag9.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xml"/><Relationship Id="rId1" Type="http://schemas.openxmlformats.org/officeDocument/2006/relationships/image" Target="../media/image47.jpe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xml"/><Relationship Id="rId1" Type="http://schemas.openxmlformats.org/officeDocument/2006/relationships/image" Target="../media/image48.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xml"/><Relationship Id="rId1" Type="http://schemas.openxmlformats.org/officeDocument/2006/relationships/image" Target="../media/image49.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xml"/><Relationship Id="rId1" Type="http://schemas.openxmlformats.org/officeDocument/2006/relationships/image" Target="../media/image50.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xml"/><Relationship Id="rId1" Type="http://schemas.openxmlformats.org/officeDocument/2006/relationships/image" Target="../media/image51.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xml"/><Relationship Id="rId1" Type="http://schemas.openxmlformats.org/officeDocument/2006/relationships/image" Target="../media/image52.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xml"/><Relationship Id="rId1" Type="http://schemas.openxmlformats.org/officeDocument/2006/relationships/image" Target="../media/image53.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xml"/><Relationship Id="rId1" Type="http://schemas.openxmlformats.org/officeDocument/2006/relationships/image" Target="../media/image54.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xml"/><Relationship Id="rId1" Type="http://schemas.openxmlformats.org/officeDocument/2006/relationships/image" Target="../media/image55.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xml"/><Relationship Id="rId1" Type="http://schemas.openxmlformats.org/officeDocument/2006/relationships/image" Target="../media/image5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xml"/><Relationship Id="rId1" Type="http://schemas.openxmlformats.org/officeDocument/2006/relationships/image" Target="../media/image57.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xml"/><Relationship Id="rId1" Type="http://schemas.openxmlformats.org/officeDocument/2006/relationships/image" Target="../media/image58.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xml"/><Relationship Id="rId1" Type="http://schemas.openxmlformats.org/officeDocument/2006/relationships/image" Target="../media/image59.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xml"/><Relationship Id="rId1" Type="http://schemas.openxmlformats.org/officeDocument/2006/relationships/image" Target="../media/image60.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xml"/><Relationship Id="rId1" Type="http://schemas.openxmlformats.org/officeDocument/2006/relationships/image" Target="../media/image61.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xml"/><Relationship Id="rId1" Type="http://schemas.openxmlformats.org/officeDocument/2006/relationships/image" Target="../media/image62.png"/></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57.xml"/><Relationship Id="rId3" Type="http://schemas.openxmlformats.org/officeDocument/2006/relationships/slideLayout" Target="../slideLayouts/slideLayout1.xml"/><Relationship Id="rId2" Type="http://schemas.openxmlformats.org/officeDocument/2006/relationships/image" Target="../media/image64.jpeg"/><Relationship Id="rId1" Type="http://schemas.openxmlformats.org/officeDocument/2006/relationships/image" Target="../media/image63.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xml"/><Relationship Id="rId1" Type="http://schemas.openxmlformats.org/officeDocument/2006/relationships/image" Target="../media/image65.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xml"/><Relationship Id="rId1" Type="http://schemas.openxmlformats.org/officeDocument/2006/relationships/image" Target="../media/image6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xml"/><Relationship Id="rId1" Type="http://schemas.openxmlformats.org/officeDocument/2006/relationships/image" Target="../media/image67.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xml"/><Relationship Id="rId1" Type="http://schemas.openxmlformats.org/officeDocument/2006/relationships/image" Target="../media/image68.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xml"/><Relationship Id="rId1" Type="http://schemas.openxmlformats.org/officeDocument/2006/relationships/image" Target="../media/image69.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xml"/><Relationship Id="rId1" Type="http://schemas.openxmlformats.org/officeDocument/2006/relationships/image" Target="../media/image70.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xml"/><Relationship Id="rId1" Type="http://schemas.openxmlformats.org/officeDocument/2006/relationships/image" Target="../media/image71.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xml"/><Relationship Id="rId1" Type="http://schemas.openxmlformats.org/officeDocument/2006/relationships/image" Target="../media/image72.jpe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xml"/><Relationship Id="rId1" Type="http://schemas.openxmlformats.org/officeDocument/2006/relationships/image" Target="../media/image73.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xml"/><Relationship Id="rId1" Type="http://schemas.openxmlformats.org/officeDocument/2006/relationships/image" Target="../media/image74.pn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1.xml"/><Relationship Id="rId1" Type="http://schemas.openxmlformats.org/officeDocument/2006/relationships/image" Target="../media/image75.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1.xml"/><Relationship Id="rId1" Type="http://schemas.openxmlformats.org/officeDocument/2006/relationships/image" Target="../media/image76.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1.xml"/><Relationship Id="rId1" Type="http://schemas.openxmlformats.org/officeDocument/2006/relationships/image" Target="../media/image77.png"/></Relationships>
</file>

<file path=ppt/slides/_rels/slide71.xml.rels><?xml version="1.0" encoding="UTF-8" standalone="yes"?>
<Relationships xmlns="http://schemas.openxmlformats.org/package/2006/relationships"><Relationship Id="rId5" Type="http://schemas.openxmlformats.org/officeDocument/2006/relationships/notesSlide" Target="../notesSlides/notesSlide71.xml"/><Relationship Id="rId4" Type="http://schemas.openxmlformats.org/officeDocument/2006/relationships/slideLayout" Target="../slideLayouts/slideLayout1.xml"/><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image" Target="../media/image78.jpe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1.xml"/><Relationship Id="rId1" Type="http://schemas.openxmlformats.org/officeDocument/2006/relationships/image" Target="../media/image81.jpe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1.xml"/><Relationship Id="rId1" Type="http://schemas.openxmlformats.org/officeDocument/2006/relationships/image" Target="../media/image82.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259"/>
          <p:cNvSpPr>
            <a:spLocks noChangeArrowheads="1"/>
          </p:cNvSpPr>
          <p:nvPr/>
        </p:nvSpPr>
        <p:spPr bwMode="auto">
          <a:xfrm>
            <a:off x="1015673" y="615608"/>
            <a:ext cx="3672408" cy="1015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6600" b="1" dirty="0" smtClean="0">
                <a:solidFill>
                  <a:schemeClr val="accent1">
                    <a:lumMod val="75000"/>
                  </a:schemeClr>
                </a:solidFill>
                <a:latin typeface="Arial" panose="020B0604020202020204" pitchFamily="34" charset="0"/>
                <a:cs typeface="Arial" panose="020B0604020202020204" pitchFamily="34" charset="0"/>
              </a:rPr>
              <a:t>音乐鉴赏</a:t>
            </a:r>
            <a:endParaRPr lang="en-US" altLang="zh-CN" sz="6600" b="1" dirty="0">
              <a:solidFill>
                <a:schemeClr val="accent1">
                  <a:lumMod val="75000"/>
                </a:schemeClr>
              </a:solidFill>
              <a:latin typeface="Arial" panose="020B0604020202020204" pitchFamily="34" charset="0"/>
              <a:cs typeface="Arial" panose="020B0604020202020204" pitchFamily="34" charset="0"/>
            </a:endParaRPr>
          </a:p>
        </p:txBody>
      </p:sp>
      <p:pic>
        <p:nvPicPr>
          <p:cNvPr id="2" name="Could This Be Love">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cstate="print"/>
          <a:stretch>
            <a:fillRect/>
          </a:stretch>
        </p:blipFill>
        <p:spPr>
          <a:xfrm>
            <a:off x="6124575" y="-1064195"/>
            <a:ext cx="609600" cy="609600"/>
          </a:xfrm>
          <a:prstGeom prst="rect">
            <a:avLst/>
          </a:prstGeom>
        </p:spPr>
      </p:pic>
      <p:sp>
        <p:nvSpPr>
          <p:cNvPr id="16" name="矩形 259"/>
          <p:cNvSpPr>
            <a:spLocks noChangeArrowheads="1"/>
          </p:cNvSpPr>
          <p:nvPr/>
        </p:nvSpPr>
        <p:spPr bwMode="auto">
          <a:xfrm>
            <a:off x="3823985" y="2969017"/>
            <a:ext cx="7056784" cy="18275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5400" b="1" dirty="0" smtClean="0">
                <a:solidFill>
                  <a:schemeClr val="bg1">
                    <a:lumMod val="50000"/>
                  </a:schemeClr>
                </a:solidFill>
                <a:latin typeface="Arial" panose="020B0604020202020204" pitchFamily="34" charset="0"/>
                <a:cs typeface="Arial" panose="020B0604020202020204" pitchFamily="34" charset="0"/>
              </a:rPr>
              <a:t>第五章</a:t>
            </a:r>
            <a:r>
              <a:rPr lang="en-US" altLang="zh-CN" sz="5400" b="1" dirty="0" smtClean="0">
                <a:solidFill>
                  <a:schemeClr val="bg1">
                    <a:lumMod val="50000"/>
                  </a:schemeClr>
                </a:solidFill>
                <a:latin typeface="Arial" panose="020B0604020202020204" pitchFamily="34" charset="0"/>
                <a:cs typeface="Arial" panose="020B0604020202020204" pitchFamily="34" charset="0"/>
              </a:rPr>
              <a:t>     </a:t>
            </a:r>
            <a:endParaRPr lang="en-US" altLang="zh-CN" sz="5400" b="1" dirty="0" smtClean="0">
              <a:solidFill>
                <a:schemeClr val="bg1">
                  <a:lumMod val="50000"/>
                </a:schemeClr>
              </a:solidFill>
              <a:latin typeface="Arial" panose="020B0604020202020204" pitchFamily="34" charset="0"/>
              <a:cs typeface="Arial" panose="020B0604020202020204" pitchFamily="34" charset="0"/>
            </a:endParaRPr>
          </a:p>
          <a:p>
            <a:pPr>
              <a:buNone/>
            </a:pPr>
            <a:r>
              <a:rPr lang="zh-CN" altLang="en-US" sz="5400" b="1" dirty="0" smtClean="0">
                <a:solidFill>
                  <a:schemeClr val="bg1">
                    <a:lumMod val="50000"/>
                  </a:schemeClr>
                </a:solidFill>
                <a:latin typeface="Arial" panose="020B0604020202020204" pitchFamily="34" charset="0"/>
                <a:cs typeface="Arial" panose="020B0604020202020204" pitchFamily="34" charset="0"/>
              </a:rPr>
              <a:t>中外器乐经典作品鉴赏</a:t>
            </a:r>
            <a:endParaRPr lang="en-US" altLang="zh-CN" sz="5400" b="1" dirty="0">
              <a:solidFill>
                <a:schemeClr val="bg1">
                  <a:lumMod val="50000"/>
                </a:schemeClr>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41" presetClass="entr" presetSubtype="0" fill="hold" grpId="0" nodeType="clickEffect">
                                  <p:stCondLst>
                                    <p:cond delay="0"/>
                                  </p:stCondLst>
                                  <p:iterate type="lt">
                                    <p:tmPct val="10000"/>
                                  </p:iterate>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7"/>
                                        </p:tgtEl>
                                        <p:attrNameLst>
                                          <p:attrName>ppt_y</p:attrName>
                                        </p:attrNameLst>
                                      </p:cBhvr>
                                      <p:tavLst>
                                        <p:tav tm="0">
                                          <p:val>
                                            <p:strVal val="#ppt_y"/>
                                          </p:val>
                                        </p:tav>
                                        <p:tav tm="100000">
                                          <p:val>
                                            <p:strVal val="#ppt_y"/>
                                          </p:val>
                                        </p:tav>
                                      </p:tavLst>
                                    </p:anim>
                                    <p:anim calcmode="lin" valueType="num">
                                      <p:cBhvr>
                                        <p:cTn id="13"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7"/>
                                        </p:tgtEl>
                                      </p:cBhvr>
                                    </p:animEffect>
                                  </p:childTnLst>
                                </p:cTn>
                              </p:par>
                            </p:childTnLst>
                          </p:cTn>
                        </p:par>
                        <p:par>
                          <p:cTn id="16" fill="hold">
                            <p:stCondLst>
                              <p:cond delay="649"/>
                            </p:stCondLst>
                            <p:childTnLst>
                              <p:par>
                                <p:cTn id="17" presetID="26" presetClass="emph" presetSubtype="0" fill="hold" grpId="1" nodeType="afterEffect">
                                  <p:stCondLst>
                                    <p:cond delay="0"/>
                                  </p:stCondLst>
                                  <p:iterate type="lt">
                                    <p:tmPct val="0"/>
                                  </p:iterate>
                                  <p:childTnLst>
                                    <p:animEffect transition="out" filter="fade">
                                      <p:cBhvr>
                                        <p:cTn id="18" dur="500" tmFilter="0, 0; .2, .5; .8, .5; 1, 0"/>
                                        <p:tgtEl>
                                          <p:spTgt spid="17"/>
                                        </p:tgtEl>
                                      </p:cBhvr>
                                    </p:animEffect>
                                    <p:animScale>
                                      <p:cBhvr>
                                        <p:cTn id="19" dur="250" autoRev="1" fill="hold"/>
                                        <p:tgtEl>
                                          <p:spTgt spid="17"/>
                                        </p:tgtEl>
                                      </p:cBhvr>
                                      <p:by x="105000" y="105000"/>
                                    </p:animScale>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10000"/>
                                  </p:iterate>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6"/>
                                        </p:tgtEl>
                                        <p:attrNameLst>
                                          <p:attrName>ppt_y</p:attrName>
                                        </p:attrNameLst>
                                      </p:cBhvr>
                                      <p:tavLst>
                                        <p:tav tm="0">
                                          <p:val>
                                            <p:strVal val="#ppt_y"/>
                                          </p:val>
                                        </p:tav>
                                        <p:tav tm="100000">
                                          <p:val>
                                            <p:strVal val="#ppt_y"/>
                                          </p:val>
                                        </p:tav>
                                      </p:tavLst>
                                    </p:anim>
                                    <p:anim calcmode="lin" valueType="num">
                                      <p:cBhvr>
                                        <p:cTn id="26"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6"/>
                                        </p:tgtEl>
                                      </p:cBhvr>
                                    </p:animEffect>
                                  </p:childTnLst>
                                </p:cTn>
                              </p:par>
                            </p:childTnLst>
                          </p:cTn>
                        </p:par>
                        <p:par>
                          <p:cTn id="29" fill="hold">
                            <p:stCondLst>
                              <p:cond delay="1350"/>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16"/>
                                        </p:tgtEl>
                                      </p:cBhvr>
                                    </p:animEffect>
                                    <p:animScale>
                                      <p:cBhvr>
                                        <p:cTn id="32" dur="250" autoRev="1" fill="hold"/>
                                        <p:tgtEl>
                                          <p:spTgt spid="1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33" repeatCount="indefinite" fill="remove" display="0">
                  <p:stCondLst>
                    <p:cond delay="indefinite"/>
                  </p:stCondLst>
                  <p:endCondLst>
                    <p:cond evt="onStopAudio" delay="0">
                      <p:tgtEl>
                        <p:sldTgt/>
                      </p:tgtEl>
                    </p:cond>
                  </p:endCondLst>
                </p:cTn>
                <p:tgtEl>
                  <p:spTgt spid="2"/>
                </p:tgtEl>
              </p:cMediaNode>
            </p:video>
          </p:childTnLst>
        </p:cTn>
      </p:par>
    </p:tnLst>
    <p:bldLst>
      <p:bldP spid="17" grpId="0" bldLvl="0" animBg="1"/>
      <p:bldP spid="17" grpId="1" bldLvl="0" animBg="1"/>
      <p:bldP spid="16" grpId="0" bldLvl="0" animBg="1"/>
      <p:bldP spid="16" grpId="1"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古筝.png"/>
          <p:cNvPicPr>
            <a:picLocks noChangeAspect="1"/>
          </p:cNvPicPr>
          <p:nvPr/>
        </p:nvPicPr>
        <p:blipFill>
          <a:blip r:embed="rId1" cstate="print"/>
          <a:stretch>
            <a:fillRect/>
          </a:stretch>
        </p:blipFill>
        <p:spPr>
          <a:xfrm>
            <a:off x="8229575" y="4624437"/>
            <a:ext cx="2664296" cy="2131437"/>
          </a:xfrm>
          <a:prstGeom prst="rect">
            <a:avLst/>
          </a:prstGeom>
        </p:spPr>
      </p:pic>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中国民族乐器概述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1892871" y="1960141"/>
            <a:ext cx="9433048" cy="3139321"/>
          </a:xfrm>
          <a:prstGeom prst="rect">
            <a:avLst/>
          </a:prstGeom>
        </p:spPr>
        <p:txBody>
          <a:bodyPr wrap="square">
            <a:spAutoFit/>
          </a:bodyPr>
          <a:lstStyle/>
          <a:p>
            <a:pPr algn="just">
              <a:lnSpc>
                <a:spcPct val="150000"/>
              </a:lnSpc>
            </a:pPr>
            <a:r>
              <a:rPr lang="zh-CN" altLang="en-US" sz="2200" dirty="0" smtClean="0"/>
              <a:t>         依据制作材料的不同，我国古代乐器分为金、石、土、革、丝、木、匏、竹八类，称为“八音”分类法。</a:t>
            </a:r>
            <a:endParaRPr lang="en-US" altLang="zh-CN" sz="2200" dirty="0" smtClean="0"/>
          </a:p>
          <a:p>
            <a:pPr algn="just">
              <a:lnSpc>
                <a:spcPct val="150000"/>
              </a:lnSpc>
            </a:pPr>
            <a:r>
              <a:rPr lang="zh-CN" altLang="en-US" sz="2200" dirty="0" smtClean="0"/>
              <a:t>         八音分类在周代已有。其中，金（钟、铙、钲）、石（磬）、丝（筑、琴、瑟、筝）、革（鼓、鼗）、木（柷、敔）等五类乐器都直接用发声体的物质作为分类标准，而竹（箫、篪、笛）、匏（竽、笙）、土（埙、缶）不完全用发音体的材质来区别。</a:t>
            </a:r>
            <a:endParaRPr lang="zh-CN" altLang="en-US" sz="2200" dirty="0" smtClean="0"/>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中国民族乐器概述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6" name="表格 5"/>
          <p:cNvGraphicFramePr>
            <a:graphicFrameLocks noGrp="1"/>
          </p:cNvGraphicFramePr>
          <p:nvPr/>
        </p:nvGraphicFramePr>
        <p:xfrm>
          <a:off x="1388815" y="1600101"/>
          <a:ext cx="10081120" cy="2133600"/>
        </p:xfrm>
        <a:graphic>
          <a:graphicData uri="http://schemas.openxmlformats.org/drawingml/2006/table">
            <a:tbl>
              <a:tblPr firstRow="1" bandRow="1">
                <a:tableStyleId>{5C22544A-7EE6-4342-B048-85BDC9FD1C3A}</a:tableStyleId>
              </a:tblPr>
              <a:tblGrid>
                <a:gridCol w="3556570"/>
                <a:gridCol w="6524550"/>
              </a:tblGrid>
              <a:tr h="370840">
                <a:tc>
                  <a:txBody>
                    <a:bodyPr/>
                    <a:lstStyle/>
                    <a:p>
                      <a:pPr algn="ctr"/>
                      <a:r>
                        <a:rPr lang="zh-CN" altLang="en-US" sz="2200" dirty="0" smtClean="0">
                          <a:latin typeface="+mn-ea"/>
                          <a:ea typeface="+mn-ea"/>
                        </a:rPr>
                        <a:t>按照演奏方法分类</a:t>
                      </a:r>
                      <a:endParaRPr lang="zh-CN" altLang="en-US" sz="2200" dirty="0">
                        <a:latin typeface="+mn-ea"/>
                        <a:ea typeface="+mn-ea"/>
                      </a:endParaRPr>
                    </a:p>
                  </a:txBody>
                  <a:tcPr/>
                </a:tc>
                <a:tc>
                  <a:txBody>
                    <a:bodyPr/>
                    <a:lstStyle/>
                    <a:p>
                      <a:pPr algn="ctr"/>
                      <a:r>
                        <a:rPr lang="en-US" altLang="zh-CN" sz="2200" dirty="0" smtClean="0">
                          <a:latin typeface="+mn-ea"/>
                          <a:ea typeface="+mn-ea"/>
                        </a:rPr>
                        <a:t> </a:t>
                      </a:r>
                      <a:r>
                        <a:rPr lang="zh-CN" altLang="en-US" sz="2200" dirty="0" smtClean="0">
                          <a:latin typeface="+mn-ea"/>
                          <a:ea typeface="+mn-ea"/>
                        </a:rPr>
                        <a:t>演奏乐器名称</a:t>
                      </a:r>
                      <a:endParaRPr lang="zh-CN" altLang="en-US" sz="2200" dirty="0">
                        <a:latin typeface="+mn-ea"/>
                        <a:ea typeface="+mn-ea"/>
                      </a:endParaRPr>
                    </a:p>
                  </a:txBody>
                  <a:tcPr/>
                </a:tc>
              </a:tr>
              <a:tr h="370840">
                <a:tc>
                  <a:txBody>
                    <a:bodyPr/>
                    <a:lstStyle/>
                    <a:p>
                      <a:pPr algn="ctr"/>
                      <a:r>
                        <a:rPr lang="zh-CN" altLang="en-US" sz="2200" dirty="0" smtClean="0">
                          <a:latin typeface="+mn-ea"/>
                          <a:ea typeface="+mn-ea"/>
                        </a:rPr>
                        <a:t>吹管乐器</a:t>
                      </a:r>
                      <a:endParaRPr lang="zh-CN" altLang="en-US" sz="2200" dirty="0">
                        <a:latin typeface="+mn-ea"/>
                        <a:ea typeface="+mn-ea"/>
                      </a:endParaRPr>
                    </a:p>
                  </a:txBody>
                  <a:tcPr/>
                </a:tc>
                <a:tc>
                  <a:txBody>
                    <a:bodyPr/>
                    <a:lstStyle/>
                    <a:p>
                      <a:pPr algn="ctr"/>
                      <a:r>
                        <a:rPr lang="zh-CN" altLang="en-US" sz="2200" kern="1200" baseline="0" dirty="0" smtClean="0">
                          <a:solidFill>
                            <a:schemeClr val="dk1"/>
                          </a:solidFill>
                          <a:latin typeface="+mn-ea"/>
                          <a:ea typeface="+mn-ea"/>
                          <a:cs typeface="+mn-cs"/>
                        </a:rPr>
                        <a:t>笛、箫、笙、唢呐、管子、葫芦丝</a:t>
                      </a:r>
                      <a:endParaRPr lang="zh-CN" altLang="en-US" sz="2200" dirty="0">
                        <a:latin typeface="+mn-ea"/>
                        <a:ea typeface="+mn-ea"/>
                      </a:endParaRPr>
                    </a:p>
                  </a:txBody>
                  <a:tcPr/>
                </a:tc>
              </a:tr>
              <a:tr h="370840">
                <a:tc>
                  <a:txBody>
                    <a:bodyPr/>
                    <a:lstStyle/>
                    <a:p>
                      <a:pPr algn="ctr"/>
                      <a:r>
                        <a:rPr lang="zh-CN" altLang="en-US" sz="2200" dirty="0" smtClean="0">
                          <a:latin typeface="+mn-ea"/>
                          <a:ea typeface="+mn-ea"/>
                        </a:rPr>
                        <a:t>拉弦乐器</a:t>
                      </a:r>
                      <a:endParaRPr lang="zh-CN" altLang="en-US" sz="2200" dirty="0">
                        <a:latin typeface="+mn-ea"/>
                        <a:ea typeface="+mn-ea"/>
                      </a:endParaRPr>
                    </a:p>
                  </a:txBody>
                  <a:tcPr/>
                </a:tc>
                <a:tc>
                  <a:txBody>
                    <a:bodyPr/>
                    <a:lstStyle/>
                    <a:p>
                      <a:pPr algn="ctr"/>
                      <a:r>
                        <a:rPr lang="zh-CN" altLang="en-US" sz="2200" kern="1200" baseline="0" dirty="0" smtClean="0">
                          <a:solidFill>
                            <a:schemeClr val="dk1"/>
                          </a:solidFill>
                          <a:latin typeface="+mn-ea"/>
                          <a:ea typeface="+mn-ea"/>
                          <a:cs typeface="+mn-cs"/>
                        </a:rPr>
                        <a:t>二胡、板胡、高胡、京胡、坠胡、马头琴</a:t>
                      </a:r>
                      <a:endParaRPr lang="zh-CN" altLang="en-US" sz="2200" dirty="0">
                        <a:latin typeface="+mn-ea"/>
                        <a:ea typeface="+mn-ea"/>
                      </a:endParaRPr>
                    </a:p>
                  </a:txBody>
                  <a:tcPr/>
                </a:tc>
              </a:tr>
              <a:tr h="370840">
                <a:tc>
                  <a:txBody>
                    <a:bodyPr/>
                    <a:lstStyle/>
                    <a:p>
                      <a:pPr algn="ctr"/>
                      <a:r>
                        <a:rPr lang="zh-CN" altLang="en-US" sz="2200" dirty="0" smtClean="0">
                          <a:latin typeface="+mn-ea"/>
                          <a:ea typeface="+mn-ea"/>
                        </a:rPr>
                        <a:t>弹拨乐器</a:t>
                      </a:r>
                      <a:endParaRPr lang="zh-CN" altLang="en-US" sz="2200" dirty="0">
                        <a:latin typeface="+mn-ea"/>
                        <a:ea typeface="+mn-ea"/>
                      </a:endParaRPr>
                    </a:p>
                  </a:txBody>
                  <a:tcPr/>
                </a:tc>
                <a:tc>
                  <a:txBody>
                    <a:bodyPr/>
                    <a:lstStyle/>
                    <a:p>
                      <a:pPr algn="ctr"/>
                      <a:r>
                        <a:rPr lang="zh-CN" altLang="en-US" sz="2200" kern="1200" baseline="0" dirty="0" smtClean="0">
                          <a:solidFill>
                            <a:schemeClr val="dk1"/>
                          </a:solidFill>
                          <a:latin typeface="+mn-ea"/>
                          <a:ea typeface="+mn-ea"/>
                          <a:cs typeface="+mn-cs"/>
                        </a:rPr>
                        <a:t>琵琶、柳琴、扬琴、月琴、阮、三弦、古琴、古筝</a:t>
                      </a:r>
                      <a:endParaRPr lang="zh-CN" altLang="en-US" sz="2200" dirty="0">
                        <a:latin typeface="+mn-ea"/>
                        <a:ea typeface="+mn-ea"/>
                      </a:endParaRPr>
                    </a:p>
                  </a:txBody>
                  <a:tcPr/>
                </a:tc>
              </a:tr>
              <a:tr h="370840">
                <a:tc>
                  <a:txBody>
                    <a:bodyPr/>
                    <a:lstStyle/>
                    <a:p>
                      <a:pPr algn="ctr"/>
                      <a:r>
                        <a:rPr lang="zh-CN" altLang="en-US" sz="2200" dirty="0" smtClean="0">
                          <a:latin typeface="+mn-ea"/>
                          <a:ea typeface="+mn-ea"/>
                        </a:rPr>
                        <a:t>打击乐器</a:t>
                      </a:r>
                      <a:endParaRPr lang="zh-CN" altLang="en-US" sz="2200" dirty="0">
                        <a:latin typeface="+mn-ea"/>
                        <a:ea typeface="+mn-ea"/>
                      </a:endParaRPr>
                    </a:p>
                  </a:txBody>
                  <a:tcPr/>
                </a:tc>
                <a:tc>
                  <a:txBody>
                    <a:bodyPr/>
                    <a:lstStyle/>
                    <a:p>
                      <a:pPr algn="ctr"/>
                      <a:r>
                        <a:rPr lang="zh-CN" altLang="en-US" sz="2200" kern="1200" baseline="0" dirty="0" smtClean="0">
                          <a:solidFill>
                            <a:schemeClr val="dk1"/>
                          </a:solidFill>
                          <a:latin typeface="+mn-ea"/>
                          <a:ea typeface="+mn-ea"/>
                          <a:cs typeface="+mn-cs"/>
                        </a:rPr>
                        <a:t>鼓、板、梆子、木鱼、钹、云锣、大锣</a:t>
                      </a:r>
                      <a:endParaRPr lang="zh-CN" altLang="en-US" sz="2200" dirty="0">
                        <a:latin typeface="+mn-ea"/>
                        <a:ea typeface="+mn-ea"/>
                      </a:endParaRPr>
                    </a:p>
                  </a:txBody>
                  <a:tcPr/>
                </a:tc>
              </a:tr>
            </a:tbl>
          </a:graphicData>
        </a:graphic>
      </p:graphicFrame>
      <p:pic>
        <p:nvPicPr>
          <p:cNvPr id="8" name="图片 7" descr="箫.jpg"/>
          <p:cNvPicPr>
            <a:picLocks noChangeAspect="1"/>
          </p:cNvPicPr>
          <p:nvPr/>
        </p:nvPicPr>
        <p:blipFill>
          <a:blip r:embed="rId1" cstate="print"/>
          <a:stretch>
            <a:fillRect/>
          </a:stretch>
        </p:blipFill>
        <p:spPr>
          <a:xfrm>
            <a:off x="884759" y="3976365"/>
            <a:ext cx="2194560" cy="2194560"/>
          </a:xfrm>
          <a:prstGeom prst="rect">
            <a:avLst/>
          </a:prstGeom>
        </p:spPr>
      </p:pic>
      <p:pic>
        <p:nvPicPr>
          <p:cNvPr id="9" name="图片 8" descr="二胡.jpg"/>
          <p:cNvPicPr>
            <a:picLocks noChangeAspect="1"/>
          </p:cNvPicPr>
          <p:nvPr/>
        </p:nvPicPr>
        <p:blipFill>
          <a:blip r:embed="rId2" cstate="print"/>
          <a:stretch>
            <a:fillRect/>
          </a:stretch>
        </p:blipFill>
        <p:spPr>
          <a:xfrm>
            <a:off x="3261023" y="4768453"/>
            <a:ext cx="3161928" cy="2107952"/>
          </a:xfrm>
          <a:prstGeom prst="rect">
            <a:avLst/>
          </a:prstGeom>
        </p:spPr>
      </p:pic>
      <p:pic>
        <p:nvPicPr>
          <p:cNvPr id="10" name="图片 9" descr="琵琶.jpg"/>
          <p:cNvPicPr>
            <a:picLocks noChangeAspect="1"/>
          </p:cNvPicPr>
          <p:nvPr/>
        </p:nvPicPr>
        <p:blipFill>
          <a:blip r:embed="rId3" cstate="print"/>
          <a:stretch>
            <a:fillRect/>
          </a:stretch>
        </p:blipFill>
        <p:spPr>
          <a:xfrm>
            <a:off x="6573391" y="3832349"/>
            <a:ext cx="2752229" cy="2752229"/>
          </a:xfrm>
          <a:prstGeom prst="rect">
            <a:avLst/>
          </a:prstGeom>
        </p:spPr>
      </p:pic>
      <p:pic>
        <p:nvPicPr>
          <p:cNvPr id="11" name="图片 10" descr="鼓.jpg"/>
          <p:cNvPicPr>
            <a:picLocks noChangeAspect="1"/>
          </p:cNvPicPr>
          <p:nvPr/>
        </p:nvPicPr>
        <p:blipFill>
          <a:blip r:embed="rId4" cstate="print"/>
          <a:stretch>
            <a:fillRect/>
          </a:stretch>
        </p:blipFill>
        <p:spPr>
          <a:xfrm>
            <a:off x="9453711" y="4264397"/>
            <a:ext cx="2861444" cy="266168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8"/>
          <p:cNvSpPr/>
          <p:nvPr/>
        </p:nvSpPr>
        <p:spPr bwMode="auto">
          <a:xfrm>
            <a:off x="2016828" y="1798034"/>
            <a:ext cx="3548451" cy="3546483"/>
          </a:xfrm>
          <a:custGeom>
            <a:avLst/>
            <a:gdLst>
              <a:gd name="T0" fmla="*/ 929 w 1857"/>
              <a:gd name="T1" fmla="*/ 0 h 1855"/>
              <a:gd name="T2" fmla="*/ 1857 w 1857"/>
              <a:gd name="T3" fmla="*/ 928 h 1855"/>
              <a:gd name="T4" fmla="*/ 929 w 1857"/>
              <a:gd name="T5" fmla="*/ 1855 h 1855"/>
              <a:gd name="T6" fmla="*/ 0 w 1857"/>
              <a:gd name="T7" fmla="*/ 928 h 1855"/>
              <a:gd name="T8" fmla="*/ 929 w 1857"/>
              <a:gd name="T9" fmla="*/ 0 h 1855"/>
            </a:gdLst>
            <a:ahLst/>
            <a:cxnLst>
              <a:cxn ang="0">
                <a:pos x="T0" y="T1"/>
              </a:cxn>
              <a:cxn ang="0">
                <a:pos x="T2" y="T3"/>
              </a:cxn>
              <a:cxn ang="0">
                <a:pos x="T4" y="T5"/>
              </a:cxn>
              <a:cxn ang="0">
                <a:pos x="T6" y="T7"/>
              </a:cxn>
              <a:cxn ang="0">
                <a:pos x="T8" y="T9"/>
              </a:cxn>
            </a:cxnLst>
            <a:rect l="0" t="0" r="r" b="b"/>
            <a:pathLst>
              <a:path w="1857" h="1855">
                <a:moveTo>
                  <a:pt x="929" y="0"/>
                </a:moveTo>
                <a:lnTo>
                  <a:pt x="1857" y="928"/>
                </a:lnTo>
                <a:lnTo>
                  <a:pt x="929" y="1855"/>
                </a:lnTo>
                <a:lnTo>
                  <a:pt x="0" y="928"/>
                </a:lnTo>
                <a:lnTo>
                  <a:pt x="929" y="0"/>
                </a:lnTo>
                <a:close/>
              </a:path>
            </a:pathLst>
          </a:custGeom>
          <a:solidFill>
            <a:srgbClr val="00B0F0"/>
          </a:solidFill>
          <a:ln w="0">
            <a:noFill/>
            <a:prstDash val="solid"/>
            <a:round/>
          </a:ln>
        </p:spPr>
        <p:txBody>
          <a:bodyPr vert="horz" wrap="square" lIns="128573" tIns="64286" rIns="128573" bIns="64286" numCol="1" anchor="t" anchorCtr="0" compatLnSpc="1"/>
          <a:lstStyle/>
          <a:p>
            <a:endParaRPr lang="zh-CN" altLang="en-US" sz="2000"/>
          </a:p>
        </p:txBody>
      </p:sp>
      <p:sp>
        <p:nvSpPr>
          <p:cNvPr id="2050" name="文本框 2"/>
          <p:cNvSpPr txBox="1">
            <a:spLocks noChangeArrowheads="1"/>
          </p:cNvSpPr>
          <p:nvPr>
            <p:custDataLst>
              <p:tags r:id="rId1"/>
            </p:custDataLst>
          </p:nvPr>
        </p:nvSpPr>
        <p:spPr bwMode="auto">
          <a:xfrm>
            <a:off x="2972991" y="3184277"/>
            <a:ext cx="169607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600" b="1" dirty="0" smtClean="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二</a:t>
            </a:r>
            <a:endParaRPr lang="zh-CN" altLang="en-US" sz="360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8" name="矩形 7"/>
          <p:cNvSpPr/>
          <p:nvPr/>
        </p:nvSpPr>
        <p:spPr>
          <a:xfrm>
            <a:off x="5997327" y="3112269"/>
            <a:ext cx="6264696" cy="738664"/>
          </a:xfrm>
          <a:prstGeom prst="rect">
            <a:avLst/>
          </a:prstGeom>
        </p:spPr>
        <p:txBody>
          <a:bodyPr wrap="square" lIns="0" tIns="0" rIns="0" bIns="0">
            <a:spAutoFit/>
          </a:bodyPr>
          <a:lstStyle/>
          <a:p>
            <a:r>
              <a:rPr lang="zh-CN" altLang="en-US" sz="48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中国民族器乐作品鉴赏</a:t>
            </a:r>
            <a:endParaRPr lang="zh-CN" altLang="en-US" sz="4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500" fill="hold"/>
                                        <p:tgtEl>
                                          <p:spTgt spid="15"/>
                                        </p:tgtEl>
                                        <p:attrNameLst>
                                          <p:attrName>ppt_x</p:attrName>
                                        </p:attrNameLst>
                                      </p:cBhvr>
                                      <p:tavLst>
                                        <p:tav tm="0">
                                          <p:val>
                                            <p:strVal val="0-#ppt_w/2"/>
                                          </p:val>
                                        </p:tav>
                                        <p:tav tm="100000">
                                          <p:val>
                                            <p:strVal val="#ppt_x"/>
                                          </p:val>
                                        </p:tav>
                                      </p:tavLst>
                                    </p:anim>
                                    <p:anim calcmode="lin" valueType="num">
                                      <p:cBhvr additive="base">
                                        <p:cTn id="8" dur="1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fade">
                                      <p:cBhvr>
                                        <p:cTn id="13" dur="500"/>
                                        <p:tgtEl>
                                          <p:spTgt spid="2050"/>
                                        </p:tgtEl>
                                      </p:cBhvr>
                                    </p:animEffect>
                                  </p:childTnLst>
                                </p:cTn>
                              </p:par>
                            </p:childTnLst>
                          </p:cTn>
                        </p:par>
                      </p:childTnLst>
                    </p:cTn>
                  </p:par>
                  <p:par>
                    <p:cTn id="14" fill="hold">
                      <p:stCondLst>
                        <p:cond delay="indefinite"/>
                      </p:stCondLst>
                      <p:childTnLst>
                        <p:par>
                          <p:cTn id="15" fill="hold">
                            <p:stCondLst>
                              <p:cond delay="0"/>
                            </p:stCondLst>
                            <p:childTnLst>
                              <p:par>
                                <p:cTn id="16" presetID="23" presetClass="entr" presetSubtype="32"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strVal val="4*#ppt_w"/>
                                          </p:val>
                                        </p:tav>
                                        <p:tav tm="100000">
                                          <p:val>
                                            <p:strVal val="#ppt_w"/>
                                          </p:val>
                                        </p:tav>
                                      </p:tavLst>
                                    </p:anim>
                                    <p:anim calcmode="lin" valueType="num">
                                      <p:cBhvr>
                                        <p:cTn id="19"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050"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二胡.jpg"/>
          <p:cNvPicPr>
            <a:picLocks noChangeAspect="1"/>
          </p:cNvPicPr>
          <p:nvPr/>
        </p:nvPicPr>
        <p:blipFill>
          <a:blip r:embed="rId1" cstate="print"/>
          <a:stretch>
            <a:fillRect/>
          </a:stretch>
        </p:blipFill>
        <p:spPr>
          <a:xfrm>
            <a:off x="884759" y="1960141"/>
            <a:ext cx="3017912" cy="2011941"/>
          </a:xfrm>
          <a:prstGeom prst="rect">
            <a:avLst/>
          </a:prstGeom>
        </p:spPr>
      </p:pic>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中国民族器乐作品鉴赏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668735" y="1312069"/>
            <a:ext cx="1723549" cy="583108"/>
          </a:xfrm>
          <a:prstGeom prst="rect">
            <a:avLst/>
          </a:prstGeom>
        </p:spPr>
        <p:txBody>
          <a:bodyPr wrap="none">
            <a:spAutoFit/>
          </a:bodyPr>
          <a:lstStyle/>
          <a:p>
            <a:pPr algn="just">
              <a:lnSpc>
                <a:spcPct val="150000"/>
              </a:lnSpc>
            </a:pPr>
            <a:r>
              <a:rPr lang="zh-CN" altLang="en-US" sz="2400" dirty="0" smtClean="0"/>
              <a:t>（一）二胡</a:t>
            </a:r>
            <a:endParaRPr lang="zh-CN" altLang="en-US" sz="2400" dirty="0"/>
          </a:p>
        </p:txBody>
      </p:sp>
      <p:sp>
        <p:nvSpPr>
          <p:cNvPr id="8" name="矩形 7"/>
          <p:cNvSpPr/>
          <p:nvPr/>
        </p:nvSpPr>
        <p:spPr>
          <a:xfrm>
            <a:off x="4125119" y="2536205"/>
            <a:ext cx="7560840" cy="1107996"/>
          </a:xfrm>
          <a:prstGeom prst="rect">
            <a:avLst/>
          </a:prstGeom>
        </p:spPr>
        <p:txBody>
          <a:bodyPr wrap="square">
            <a:spAutoFit/>
          </a:bodyPr>
          <a:lstStyle/>
          <a:p>
            <a:pPr algn="just">
              <a:lnSpc>
                <a:spcPct val="150000"/>
              </a:lnSpc>
            </a:pPr>
            <a:r>
              <a:rPr lang="zh-CN" altLang="en-US" sz="2200" dirty="0" smtClean="0"/>
              <a:t>        二胡又名南胡，由琴筒、琴杆、琴皮、琴头、琴轴、琴弦、弓杆、千斤、琴马和弓毛等组成。</a:t>
            </a:r>
            <a:endParaRPr lang="zh-CN" altLang="en-US" sz="2200" dirty="0"/>
          </a:p>
        </p:txBody>
      </p:sp>
      <p:sp>
        <p:nvSpPr>
          <p:cNvPr id="9" name="矩形 8"/>
          <p:cNvSpPr/>
          <p:nvPr/>
        </p:nvSpPr>
        <p:spPr>
          <a:xfrm>
            <a:off x="2468935" y="3976365"/>
            <a:ext cx="9361040" cy="2123658"/>
          </a:xfrm>
          <a:prstGeom prst="rect">
            <a:avLst/>
          </a:prstGeom>
        </p:spPr>
        <p:txBody>
          <a:bodyPr wrap="square">
            <a:spAutoFit/>
          </a:bodyPr>
          <a:lstStyle/>
          <a:p>
            <a:pPr algn="just">
              <a:lnSpc>
                <a:spcPct val="150000"/>
              </a:lnSpc>
            </a:pPr>
            <a:r>
              <a:rPr lang="zh-CN" altLang="en-US" sz="2200" dirty="0" smtClean="0"/>
              <a:t>         二胡是拉弦乐器的一种，流传最广，最富有表现力。二胡一般采用五度定弦，其中低音区发音柔美、饱满；高音区发音明亮、清丽。它最适于演奏柔美细致的抒情作品，也能表现铿锵有力、活泼欢快、激昂深沉等各种情绪。</a:t>
            </a:r>
            <a:endParaRPr lang="zh-CN" altLang="en-US" sz="2200" dirty="0" smtClean="0"/>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右箭头 5"/>
          <p:cNvSpPr/>
          <p:nvPr/>
        </p:nvSpPr>
        <p:spPr>
          <a:xfrm>
            <a:off x="884759" y="1168053"/>
            <a:ext cx="1800200" cy="936104"/>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56767" y="1384077"/>
            <a:ext cx="1415772" cy="461665"/>
          </a:xfrm>
          <a:prstGeom prst="rect">
            <a:avLst/>
          </a:prstGeom>
        </p:spPr>
        <p:txBody>
          <a:bodyPr wrap="none">
            <a:spAutoFit/>
          </a:bodyPr>
          <a:lstStyle/>
          <a:p>
            <a:pPr algn="just"/>
            <a:r>
              <a:rPr lang="zh-CN" altLang="en-US" sz="2400" dirty="0" smtClean="0"/>
              <a:t>作品鉴赏</a:t>
            </a:r>
            <a:endParaRPr lang="zh-CN" altLang="en-US" sz="2400" dirty="0"/>
          </a:p>
        </p:txBody>
      </p:sp>
      <p:sp>
        <p:nvSpPr>
          <p:cNvPr id="8" name="矩形 7"/>
          <p:cNvSpPr/>
          <p:nvPr/>
        </p:nvSpPr>
        <p:spPr>
          <a:xfrm>
            <a:off x="2972991" y="1384077"/>
            <a:ext cx="2031325" cy="461665"/>
          </a:xfrm>
          <a:prstGeom prst="rect">
            <a:avLst/>
          </a:prstGeom>
        </p:spPr>
        <p:txBody>
          <a:bodyPr wrap="none">
            <a:spAutoFit/>
          </a:bodyPr>
          <a:lstStyle/>
          <a:p>
            <a:pPr algn="just"/>
            <a:r>
              <a:rPr lang="en-US" altLang="zh-CN" sz="2400" dirty="0" smtClean="0"/>
              <a:t>《</a:t>
            </a:r>
            <a:r>
              <a:rPr lang="zh-CN" altLang="en-US" sz="2400" dirty="0" smtClean="0"/>
              <a:t>二泉映月</a:t>
            </a:r>
            <a:r>
              <a:rPr lang="en-US" altLang="zh-CN" sz="2400" dirty="0" smtClean="0"/>
              <a:t>》</a:t>
            </a:r>
            <a:endParaRPr lang="zh-CN" altLang="en-US" sz="2400" dirty="0" smtClean="0"/>
          </a:p>
        </p:txBody>
      </p:sp>
      <p:pic>
        <p:nvPicPr>
          <p:cNvPr id="9" name="图片 8" descr="二泉映月.png"/>
          <p:cNvPicPr>
            <a:picLocks noChangeAspect="1"/>
          </p:cNvPicPr>
          <p:nvPr/>
        </p:nvPicPr>
        <p:blipFill>
          <a:blip r:embed="rId1" cstate="print"/>
          <a:stretch>
            <a:fillRect/>
          </a:stretch>
        </p:blipFill>
        <p:spPr>
          <a:xfrm>
            <a:off x="2612951" y="2176165"/>
            <a:ext cx="7010400" cy="4457700"/>
          </a:xfrm>
          <a:prstGeom prst="rect">
            <a:avLst/>
          </a:prstGeom>
        </p:spPr>
      </p:pic>
      <p:sp>
        <p:nvSpPr>
          <p:cNvPr id="10" name="矩形 9"/>
          <p:cNvSpPr/>
          <p:nvPr/>
        </p:nvSpPr>
        <p:spPr>
          <a:xfrm>
            <a:off x="9741743" y="2968253"/>
            <a:ext cx="2232248" cy="2631490"/>
          </a:xfrm>
          <a:prstGeom prst="rect">
            <a:avLst/>
          </a:prstGeom>
        </p:spPr>
        <p:txBody>
          <a:bodyPr wrap="square">
            <a:spAutoFit/>
          </a:bodyPr>
          <a:lstStyle/>
          <a:p>
            <a:pPr algn="just">
              <a:lnSpc>
                <a:spcPct val="150000"/>
              </a:lnSpc>
            </a:pPr>
            <a:r>
              <a:rPr lang="en-US" altLang="zh-CN" sz="2200" dirty="0" smtClean="0">
                <a:solidFill>
                  <a:srgbClr val="FF33CC"/>
                </a:solidFill>
              </a:rPr>
              <a:t>《</a:t>
            </a:r>
            <a:r>
              <a:rPr lang="zh-CN" altLang="en-US" sz="2200" dirty="0" smtClean="0">
                <a:solidFill>
                  <a:srgbClr val="FF33CC"/>
                </a:solidFill>
              </a:rPr>
              <a:t>二泉映月</a:t>
            </a:r>
            <a:r>
              <a:rPr lang="en-US" altLang="zh-CN" sz="2200" dirty="0" smtClean="0">
                <a:solidFill>
                  <a:srgbClr val="FF33CC"/>
                </a:solidFill>
              </a:rPr>
              <a:t>》</a:t>
            </a:r>
            <a:r>
              <a:rPr lang="zh-CN" altLang="en-US" sz="2200" dirty="0" smtClean="0">
                <a:solidFill>
                  <a:srgbClr val="FF33CC"/>
                </a:solidFill>
              </a:rPr>
              <a:t>是我国杰出的民间音乐家华彦钧（阿炳）的代表作品。</a:t>
            </a:r>
            <a:endParaRPr lang="zh-CN" altLang="en-US" sz="2200" dirty="0" smtClean="0">
              <a:solidFill>
                <a:srgbClr val="FF33CC"/>
              </a:solidFill>
            </a:endParaRPr>
          </a:p>
        </p:txBody>
      </p:sp>
      <p:sp>
        <p:nvSpPr>
          <p:cNvPr id="11"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中国民族器乐作品鉴赏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12751" y="1096045"/>
            <a:ext cx="1723549" cy="646331"/>
          </a:xfrm>
          <a:prstGeom prst="rect">
            <a:avLst/>
          </a:prstGeom>
        </p:spPr>
        <p:txBody>
          <a:bodyPr wrap="none">
            <a:spAutoFit/>
          </a:bodyPr>
          <a:lstStyle/>
          <a:p>
            <a:pPr algn="just">
              <a:lnSpc>
                <a:spcPct val="150000"/>
              </a:lnSpc>
            </a:pPr>
            <a:r>
              <a:rPr lang="zh-CN" altLang="en-US" sz="2400" dirty="0" smtClean="0"/>
              <a:t>（二）古琴</a:t>
            </a:r>
            <a:endParaRPr lang="zh-CN" altLang="en-US" sz="2400" dirty="0"/>
          </a:p>
        </p:txBody>
      </p:sp>
      <p:pic>
        <p:nvPicPr>
          <p:cNvPr id="1026" name="Picture 2"/>
          <p:cNvPicPr>
            <a:picLocks noChangeAspect="1" noChangeArrowheads="1"/>
          </p:cNvPicPr>
          <p:nvPr/>
        </p:nvPicPr>
        <p:blipFill>
          <a:blip r:embed="rId1" cstate="print"/>
          <a:srcRect/>
          <a:stretch>
            <a:fillRect/>
          </a:stretch>
        </p:blipFill>
        <p:spPr bwMode="auto">
          <a:xfrm>
            <a:off x="7077447" y="1888133"/>
            <a:ext cx="4333875" cy="4314825"/>
          </a:xfrm>
          <a:prstGeom prst="rect">
            <a:avLst/>
          </a:prstGeom>
          <a:noFill/>
          <a:ln w="9525">
            <a:noFill/>
            <a:miter lim="800000"/>
            <a:headEnd/>
            <a:tailEnd/>
          </a:ln>
        </p:spPr>
      </p:pic>
      <p:sp>
        <p:nvSpPr>
          <p:cNvPr id="8" name="矩形 7"/>
          <p:cNvSpPr/>
          <p:nvPr/>
        </p:nvSpPr>
        <p:spPr>
          <a:xfrm>
            <a:off x="1244799" y="2104157"/>
            <a:ext cx="5616624" cy="2123658"/>
          </a:xfrm>
          <a:prstGeom prst="rect">
            <a:avLst/>
          </a:prstGeom>
        </p:spPr>
        <p:txBody>
          <a:bodyPr wrap="square">
            <a:spAutoFit/>
          </a:bodyPr>
          <a:lstStyle/>
          <a:p>
            <a:pPr algn="just">
              <a:lnSpc>
                <a:spcPct val="150000"/>
              </a:lnSpc>
            </a:pPr>
            <a:r>
              <a:rPr lang="zh-CN" altLang="en-US" sz="2200" dirty="0" smtClean="0"/>
              <a:t>        古琴原称“琴”“七弦琴”，唐宋以来逐渐称呼为“古琴”。这是一种古老的乐器。有关古琴的最早记载见于</a:t>
            </a:r>
            <a:r>
              <a:rPr lang="en-US" altLang="zh-CN" sz="2200" dirty="0" smtClean="0"/>
              <a:t>《</a:t>
            </a:r>
            <a:r>
              <a:rPr lang="zh-CN" altLang="en-US" sz="2200" dirty="0" smtClean="0"/>
              <a:t>诗经</a:t>
            </a:r>
            <a:r>
              <a:rPr lang="en-US" altLang="zh-CN" sz="2200" dirty="0" smtClean="0"/>
              <a:t>》《</a:t>
            </a:r>
            <a:r>
              <a:rPr lang="zh-CN" altLang="en-US" sz="2200" dirty="0" smtClean="0"/>
              <a:t>尚书</a:t>
            </a:r>
            <a:r>
              <a:rPr lang="en-US" altLang="zh-CN" sz="2200" dirty="0" smtClean="0"/>
              <a:t>》</a:t>
            </a:r>
            <a:r>
              <a:rPr lang="zh-CN" altLang="en-US" sz="2200" dirty="0" smtClean="0"/>
              <a:t>等文献。</a:t>
            </a:r>
            <a:endParaRPr lang="zh-CN" altLang="en-US" sz="2200" dirty="0" smtClean="0"/>
          </a:p>
        </p:txBody>
      </p:sp>
      <p:sp>
        <p:nvSpPr>
          <p:cNvPr id="9" name="矩形 8"/>
          <p:cNvSpPr/>
          <p:nvPr/>
        </p:nvSpPr>
        <p:spPr>
          <a:xfrm>
            <a:off x="1532831" y="4768453"/>
            <a:ext cx="5054589" cy="92333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zh-CN" altLang="en-US" sz="5400" b="1" cap="all" spc="0" dirty="0" smtClean="0">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高山流水觅知音</a:t>
            </a:r>
            <a:endParaRPr lang="zh-CN" altLang="en-US" sz="5400" b="1" cap="all" spc="0" dirty="0">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10"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中国民族器乐作品鉴赏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右箭头 5"/>
          <p:cNvSpPr/>
          <p:nvPr/>
        </p:nvSpPr>
        <p:spPr>
          <a:xfrm>
            <a:off x="884759" y="1168053"/>
            <a:ext cx="1800200" cy="936104"/>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56767" y="1384077"/>
            <a:ext cx="1415772" cy="461665"/>
          </a:xfrm>
          <a:prstGeom prst="rect">
            <a:avLst/>
          </a:prstGeom>
        </p:spPr>
        <p:txBody>
          <a:bodyPr wrap="none">
            <a:spAutoFit/>
          </a:bodyPr>
          <a:lstStyle/>
          <a:p>
            <a:pPr algn="just"/>
            <a:r>
              <a:rPr lang="zh-CN" altLang="en-US" sz="2400" dirty="0" smtClean="0"/>
              <a:t>作品鉴赏</a:t>
            </a:r>
            <a:endParaRPr lang="zh-CN" altLang="en-US" sz="2400" dirty="0"/>
          </a:p>
        </p:txBody>
      </p:sp>
      <p:sp>
        <p:nvSpPr>
          <p:cNvPr id="8" name="矩形 7"/>
          <p:cNvSpPr/>
          <p:nvPr/>
        </p:nvSpPr>
        <p:spPr>
          <a:xfrm>
            <a:off x="2756967" y="1384077"/>
            <a:ext cx="2031325" cy="461665"/>
          </a:xfrm>
          <a:prstGeom prst="rect">
            <a:avLst/>
          </a:prstGeom>
        </p:spPr>
        <p:txBody>
          <a:bodyPr wrap="none">
            <a:spAutoFit/>
          </a:bodyPr>
          <a:lstStyle/>
          <a:p>
            <a:pPr algn="just"/>
            <a:r>
              <a:rPr lang="en-US" altLang="zh-CN" sz="2400" dirty="0" smtClean="0"/>
              <a:t>《</a:t>
            </a:r>
            <a:r>
              <a:rPr lang="zh-CN" altLang="en-US" sz="2400" dirty="0" smtClean="0"/>
              <a:t>梅花三弄</a:t>
            </a:r>
            <a:r>
              <a:rPr lang="en-US" altLang="zh-CN" sz="2400" dirty="0" smtClean="0"/>
              <a:t>》</a:t>
            </a:r>
            <a:endParaRPr lang="zh-CN" altLang="en-US" sz="2400" dirty="0" smtClean="0"/>
          </a:p>
        </p:txBody>
      </p:sp>
      <p:pic>
        <p:nvPicPr>
          <p:cNvPr id="9" name="图片 8" descr="梅花.jpg"/>
          <p:cNvPicPr>
            <a:picLocks noChangeAspect="1"/>
          </p:cNvPicPr>
          <p:nvPr/>
        </p:nvPicPr>
        <p:blipFill>
          <a:blip r:embed="rId1" cstate="print"/>
          <a:stretch>
            <a:fillRect/>
          </a:stretch>
        </p:blipFill>
        <p:spPr>
          <a:xfrm>
            <a:off x="9597727" y="1240061"/>
            <a:ext cx="2464197" cy="2464197"/>
          </a:xfrm>
          <a:prstGeom prst="rect">
            <a:avLst/>
          </a:prstGeom>
        </p:spPr>
      </p:pic>
      <p:sp>
        <p:nvSpPr>
          <p:cNvPr id="10" name="矩形 9"/>
          <p:cNvSpPr/>
          <p:nvPr/>
        </p:nvSpPr>
        <p:spPr>
          <a:xfrm>
            <a:off x="884759" y="2176165"/>
            <a:ext cx="8496944" cy="1615827"/>
          </a:xfrm>
          <a:prstGeom prst="rect">
            <a:avLst/>
          </a:prstGeom>
        </p:spPr>
        <p:txBody>
          <a:bodyPr wrap="square">
            <a:spAutoFit/>
          </a:bodyPr>
          <a:lstStyle/>
          <a:p>
            <a:pPr algn="just">
              <a:lnSpc>
                <a:spcPct val="150000"/>
              </a:lnSpc>
            </a:pPr>
            <a:r>
              <a:rPr lang="en-US" altLang="zh-CN" sz="2200" dirty="0" smtClean="0"/>
              <a:t>       《</a:t>
            </a:r>
            <a:r>
              <a:rPr lang="zh-CN" altLang="en-US" sz="2200" dirty="0" smtClean="0"/>
              <a:t>梅花三弄</a:t>
            </a:r>
            <a:r>
              <a:rPr lang="en-US" altLang="zh-CN" sz="2200" dirty="0" smtClean="0"/>
              <a:t>》</a:t>
            </a:r>
            <a:r>
              <a:rPr lang="zh-CN" altLang="en-US" sz="2200" dirty="0" smtClean="0"/>
              <a:t>又名</a:t>
            </a:r>
            <a:r>
              <a:rPr lang="en-US" altLang="zh-CN" sz="2200" dirty="0" smtClean="0"/>
              <a:t>《</a:t>
            </a:r>
            <a:r>
              <a:rPr lang="zh-CN" altLang="en-US" sz="2200" dirty="0" smtClean="0"/>
              <a:t>梅花引</a:t>
            </a:r>
            <a:r>
              <a:rPr lang="en-US" altLang="zh-CN" sz="2200" dirty="0" smtClean="0"/>
              <a:t>》《</a:t>
            </a:r>
            <a:r>
              <a:rPr lang="zh-CN" altLang="en-US" sz="2200" dirty="0" smtClean="0"/>
              <a:t>玉妃引</a:t>
            </a:r>
            <a:r>
              <a:rPr lang="en-US" altLang="zh-CN" sz="2200" dirty="0" smtClean="0"/>
              <a:t>》</a:t>
            </a:r>
            <a:r>
              <a:rPr lang="zh-CN" altLang="en-US" sz="2200" dirty="0" smtClean="0"/>
              <a:t>。它的曲谱最早见于明代的</a:t>
            </a:r>
            <a:r>
              <a:rPr lang="en-US" altLang="zh-CN" sz="2200" dirty="0" smtClean="0"/>
              <a:t>《</a:t>
            </a:r>
            <a:r>
              <a:rPr lang="zh-CN" altLang="en-US" sz="2200" dirty="0" smtClean="0"/>
              <a:t>神奇秘谱</a:t>
            </a:r>
            <a:r>
              <a:rPr lang="en-US" altLang="zh-CN" sz="2200" dirty="0" smtClean="0"/>
              <a:t>》</a:t>
            </a:r>
            <a:r>
              <a:rPr lang="zh-CN" altLang="en-US" sz="2200" dirty="0" smtClean="0"/>
              <a:t>。据传该曲是由</a:t>
            </a:r>
            <a:r>
              <a:rPr lang="en-US" altLang="zh-CN" sz="2200" dirty="0" smtClean="0"/>
              <a:t>1500</a:t>
            </a:r>
            <a:r>
              <a:rPr lang="zh-CN" altLang="en-US" sz="2200" dirty="0" smtClean="0"/>
              <a:t>多</a:t>
            </a:r>
            <a:r>
              <a:rPr lang="zh-CN" altLang="en-US" sz="2200" dirty="0" smtClean="0"/>
              <a:t>年前晋国的桓伊所作，原为一首笛曲。</a:t>
            </a:r>
            <a:endParaRPr lang="zh-CN" altLang="en-US" sz="2200" dirty="0" smtClean="0"/>
          </a:p>
        </p:txBody>
      </p:sp>
      <p:pic>
        <p:nvPicPr>
          <p:cNvPr id="11" name="图片 10" descr="梅花三弄.png"/>
          <p:cNvPicPr>
            <a:picLocks noChangeAspect="1"/>
          </p:cNvPicPr>
          <p:nvPr/>
        </p:nvPicPr>
        <p:blipFill>
          <a:blip r:embed="rId2" cstate="print"/>
          <a:stretch>
            <a:fillRect/>
          </a:stretch>
        </p:blipFill>
        <p:spPr>
          <a:xfrm>
            <a:off x="3261023" y="3400301"/>
            <a:ext cx="5472608" cy="3270216"/>
          </a:xfrm>
          <a:prstGeom prst="rect">
            <a:avLst/>
          </a:prstGeom>
        </p:spPr>
      </p:pic>
      <p:sp>
        <p:nvSpPr>
          <p:cNvPr id="12"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中国民族器乐作品鉴赏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12751" y="1096045"/>
            <a:ext cx="1723549" cy="646331"/>
          </a:xfrm>
          <a:prstGeom prst="rect">
            <a:avLst/>
          </a:prstGeom>
        </p:spPr>
        <p:txBody>
          <a:bodyPr wrap="none">
            <a:spAutoFit/>
          </a:bodyPr>
          <a:lstStyle/>
          <a:p>
            <a:pPr algn="just">
              <a:lnSpc>
                <a:spcPct val="150000"/>
              </a:lnSpc>
            </a:pPr>
            <a:r>
              <a:rPr lang="zh-CN" altLang="en-US" sz="2400" dirty="0" smtClean="0"/>
              <a:t>（三）琵琶</a:t>
            </a:r>
            <a:endParaRPr lang="zh-CN" altLang="en-US" sz="2400" dirty="0"/>
          </a:p>
        </p:txBody>
      </p:sp>
      <p:pic>
        <p:nvPicPr>
          <p:cNvPr id="7" name="图片 6" descr="琵琶.jpg"/>
          <p:cNvPicPr>
            <a:picLocks noChangeAspect="1"/>
          </p:cNvPicPr>
          <p:nvPr/>
        </p:nvPicPr>
        <p:blipFill>
          <a:blip r:embed="rId1" cstate="print"/>
          <a:stretch>
            <a:fillRect/>
          </a:stretch>
        </p:blipFill>
        <p:spPr>
          <a:xfrm>
            <a:off x="884759" y="2464197"/>
            <a:ext cx="2968253" cy="2968253"/>
          </a:xfrm>
          <a:prstGeom prst="rect">
            <a:avLst/>
          </a:prstGeom>
        </p:spPr>
      </p:pic>
      <p:sp>
        <p:nvSpPr>
          <p:cNvPr id="8" name="矩形 7"/>
          <p:cNvSpPr/>
          <p:nvPr/>
        </p:nvSpPr>
        <p:spPr>
          <a:xfrm>
            <a:off x="4053111" y="2032149"/>
            <a:ext cx="7776864" cy="4154984"/>
          </a:xfrm>
          <a:prstGeom prst="rect">
            <a:avLst/>
          </a:prstGeom>
        </p:spPr>
        <p:txBody>
          <a:bodyPr wrap="square">
            <a:spAutoFit/>
          </a:bodyPr>
          <a:lstStyle/>
          <a:p>
            <a:pPr algn="just">
              <a:lnSpc>
                <a:spcPct val="150000"/>
              </a:lnSpc>
            </a:pPr>
            <a:r>
              <a:rPr lang="zh-CN" altLang="en-US" sz="2200" dirty="0" smtClean="0"/>
              <a:t>        琵琶是弹拨乐器首座，属于拨弦类弦鸣乐器。木制，音箱呈半梨形，上装四弦，原先是用丝线，现多用钢丝、钢绳和尼龙制成。颈与面板上设用以确定音位的“相”和“品”。演奏时竖抱，左手按弦，右手五指弹奏，是可独奏、伴奏、重奏、合奏的重要民族乐器。</a:t>
            </a:r>
            <a:endParaRPr lang="en-US" altLang="zh-CN" sz="2200" dirty="0" smtClean="0"/>
          </a:p>
          <a:p>
            <a:pPr algn="just">
              <a:lnSpc>
                <a:spcPct val="150000"/>
              </a:lnSpc>
            </a:pPr>
            <a:r>
              <a:rPr lang="en-US" altLang="zh-CN" sz="2200" dirty="0" smtClean="0"/>
              <a:t>        </a:t>
            </a:r>
            <a:r>
              <a:rPr lang="zh-CN" altLang="en-US" sz="2200" dirty="0" smtClean="0"/>
              <a:t>中国近代民族音乐史上有“海派”（浦东派）琵琶和“浙派”（平湖派）琵琶两大流派。平湖派琵琶艺术对研究民族音乐史具有重要的历史价值。</a:t>
            </a:r>
            <a:endParaRPr lang="zh-CN" altLang="en-US" sz="2200" dirty="0" smtClean="0"/>
          </a:p>
        </p:txBody>
      </p:sp>
      <p:sp>
        <p:nvSpPr>
          <p:cNvPr id="9"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中国民族器乐作品鉴赏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右箭头 5"/>
          <p:cNvSpPr/>
          <p:nvPr/>
        </p:nvSpPr>
        <p:spPr>
          <a:xfrm>
            <a:off x="884759" y="1168053"/>
            <a:ext cx="1800200" cy="936104"/>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56767" y="1384077"/>
            <a:ext cx="1415772" cy="461665"/>
          </a:xfrm>
          <a:prstGeom prst="rect">
            <a:avLst/>
          </a:prstGeom>
        </p:spPr>
        <p:txBody>
          <a:bodyPr wrap="none">
            <a:spAutoFit/>
          </a:bodyPr>
          <a:lstStyle/>
          <a:p>
            <a:pPr algn="just"/>
            <a:r>
              <a:rPr lang="zh-CN" altLang="en-US" sz="2400" dirty="0" smtClean="0"/>
              <a:t>作品鉴赏</a:t>
            </a:r>
            <a:endParaRPr lang="zh-CN" altLang="en-US" sz="2400" dirty="0"/>
          </a:p>
        </p:txBody>
      </p:sp>
      <p:sp>
        <p:nvSpPr>
          <p:cNvPr id="8" name="矩形 7"/>
          <p:cNvSpPr/>
          <p:nvPr/>
        </p:nvSpPr>
        <p:spPr>
          <a:xfrm>
            <a:off x="2756967" y="1384077"/>
            <a:ext cx="2031325" cy="461665"/>
          </a:xfrm>
          <a:prstGeom prst="rect">
            <a:avLst/>
          </a:prstGeom>
        </p:spPr>
        <p:txBody>
          <a:bodyPr wrap="none">
            <a:spAutoFit/>
          </a:bodyPr>
          <a:lstStyle/>
          <a:p>
            <a:pPr algn="just"/>
            <a:r>
              <a:rPr lang="en-US" altLang="zh-CN" sz="2400" dirty="0" smtClean="0"/>
              <a:t>《</a:t>
            </a:r>
            <a:r>
              <a:rPr lang="zh-CN" altLang="en-US" sz="2400" dirty="0" smtClean="0"/>
              <a:t>十面埋伏</a:t>
            </a:r>
            <a:r>
              <a:rPr lang="en-US" altLang="zh-CN" sz="2400" dirty="0" smtClean="0"/>
              <a:t>》</a:t>
            </a:r>
            <a:endParaRPr lang="zh-CN" altLang="en-US" sz="2400" dirty="0" smtClean="0"/>
          </a:p>
        </p:txBody>
      </p:sp>
      <p:sp>
        <p:nvSpPr>
          <p:cNvPr id="9" name="矩形 8"/>
          <p:cNvSpPr/>
          <p:nvPr/>
        </p:nvSpPr>
        <p:spPr>
          <a:xfrm>
            <a:off x="884759" y="2752229"/>
            <a:ext cx="4104456" cy="3139321"/>
          </a:xfrm>
          <a:prstGeom prst="rect">
            <a:avLst/>
          </a:prstGeom>
        </p:spPr>
        <p:txBody>
          <a:bodyPr wrap="square">
            <a:spAutoFit/>
          </a:bodyPr>
          <a:lstStyle/>
          <a:p>
            <a:pPr algn="just">
              <a:lnSpc>
                <a:spcPct val="150000"/>
              </a:lnSpc>
            </a:pPr>
            <a:r>
              <a:rPr lang="en-US" altLang="zh-CN" sz="2200" dirty="0" smtClean="0"/>
              <a:t>       《</a:t>
            </a:r>
            <a:r>
              <a:rPr lang="zh-CN" altLang="en-US" sz="2200" dirty="0" smtClean="0"/>
              <a:t>十面埋伏</a:t>
            </a:r>
            <a:r>
              <a:rPr lang="en-US" altLang="zh-CN" sz="2200" dirty="0" smtClean="0"/>
              <a:t>》</a:t>
            </a:r>
            <a:r>
              <a:rPr lang="zh-CN" altLang="en-US" sz="2200" dirty="0" smtClean="0"/>
              <a:t>是一首著名的琵琶传统大套武曲。该曲描写公元前</a:t>
            </a:r>
            <a:r>
              <a:rPr lang="en-US" altLang="zh-CN" sz="2200" dirty="0" smtClean="0"/>
              <a:t>202</a:t>
            </a:r>
            <a:r>
              <a:rPr lang="zh-CN" altLang="en-US" sz="2200" dirty="0" smtClean="0"/>
              <a:t>年</a:t>
            </a:r>
            <a:r>
              <a:rPr lang="zh-CN" altLang="en-US" sz="2200" dirty="0" smtClean="0"/>
              <a:t>楚汉战争时，在垓下进行最后决战，汉军用十面埋伏的阵法击溃楚军，刘邦大胜，迫使项羽自刎于乌江的历史情景。</a:t>
            </a:r>
            <a:endParaRPr lang="zh-CN" altLang="en-US" sz="2200" dirty="0" smtClean="0"/>
          </a:p>
        </p:txBody>
      </p:sp>
      <p:pic>
        <p:nvPicPr>
          <p:cNvPr id="10" name="图片 9" descr="十面埋伏.png"/>
          <p:cNvPicPr>
            <a:picLocks noChangeAspect="1"/>
          </p:cNvPicPr>
          <p:nvPr/>
        </p:nvPicPr>
        <p:blipFill>
          <a:blip r:embed="rId1" cstate="print"/>
          <a:stretch>
            <a:fillRect/>
          </a:stretch>
        </p:blipFill>
        <p:spPr>
          <a:xfrm>
            <a:off x="5133231" y="2104157"/>
            <a:ext cx="6552728" cy="4307571"/>
          </a:xfrm>
          <a:prstGeom prst="rect">
            <a:avLst/>
          </a:prstGeom>
        </p:spPr>
      </p:pic>
      <p:sp>
        <p:nvSpPr>
          <p:cNvPr id="11"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中国民族器乐作品鉴赏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740743" y="1024037"/>
            <a:ext cx="1723549" cy="646331"/>
          </a:xfrm>
          <a:prstGeom prst="rect">
            <a:avLst/>
          </a:prstGeom>
        </p:spPr>
        <p:txBody>
          <a:bodyPr wrap="none">
            <a:spAutoFit/>
          </a:bodyPr>
          <a:lstStyle/>
          <a:p>
            <a:pPr algn="just">
              <a:lnSpc>
                <a:spcPct val="150000"/>
              </a:lnSpc>
            </a:pPr>
            <a:r>
              <a:rPr lang="zh-CN" altLang="en-US" sz="2400" dirty="0" smtClean="0"/>
              <a:t>（四）古筝</a:t>
            </a:r>
            <a:endParaRPr lang="zh-CN" altLang="en-US" sz="2400" dirty="0"/>
          </a:p>
        </p:txBody>
      </p:sp>
      <p:pic>
        <p:nvPicPr>
          <p:cNvPr id="2050" name="Picture 2"/>
          <p:cNvPicPr>
            <a:picLocks noChangeAspect="1" noChangeArrowheads="1"/>
          </p:cNvPicPr>
          <p:nvPr/>
        </p:nvPicPr>
        <p:blipFill>
          <a:blip r:embed="rId1" cstate="print"/>
          <a:srcRect/>
          <a:stretch>
            <a:fillRect/>
          </a:stretch>
        </p:blipFill>
        <p:spPr bwMode="auto">
          <a:xfrm>
            <a:off x="8517607" y="3760341"/>
            <a:ext cx="3810000" cy="2581275"/>
          </a:xfrm>
          <a:prstGeom prst="rect">
            <a:avLst/>
          </a:prstGeom>
          <a:noFill/>
          <a:ln w="9525">
            <a:noFill/>
            <a:miter lim="800000"/>
            <a:headEnd/>
            <a:tailEnd/>
          </a:ln>
        </p:spPr>
      </p:pic>
      <p:sp>
        <p:nvSpPr>
          <p:cNvPr id="8" name="矩形 7"/>
          <p:cNvSpPr/>
          <p:nvPr/>
        </p:nvSpPr>
        <p:spPr>
          <a:xfrm>
            <a:off x="1028775" y="1888133"/>
            <a:ext cx="11233248" cy="1615827"/>
          </a:xfrm>
          <a:prstGeom prst="rect">
            <a:avLst/>
          </a:prstGeom>
        </p:spPr>
        <p:txBody>
          <a:bodyPr wrap="square">
            <a:spAutoFit/>
          </a:bodyPr>
          <a:lstStyle/>
          <a:p>
            <a:pPr algn="just">
              <a:lnSpc>
                <a:spcPct val="150000"/>
              </a:lnSpc>
            </a:pPr>
            <a:r>
              <a:rPr lang="zh-CN" altLang="en-US" sz="2200" dirty="0" smtClean="0"/>
              <a:t>          筝，又称古筝。筝是我国最古老的弹拨乐器之一，至今已有两千五百多年的历史。据考证，早在战国时期已有筝在秦国流行，故古代称为“秦筝”。在古代，筝还被称为秦筝、瑶筝、银筝、云筝、素筝等。</a:t>
            </a:r>
            <a:endParaRPr lang="zh-CN" altLang="en-US" sz="2200" dirty="0" smtClean="0"/>
          </a:p>
        </p:txBody>
      </p:sp>
      <p:sp>
        <p:nvSpPr>
          <p:cNvPr id="9" name="矩形 8"/>
          <p:cNvSpPr/>
          <p:nvPr/>
        </p:nvSpPr>
        <p:spPr>
          <a:xfrm>
            <a:off x="956767" y="3760341"/>
            <a:ext cx="7488832" cy="2631490"/>
          </a:xfrm>
          <a:prstGeom prst="rect">
            <a:avLst/>
          </a:prstGeom>
        </p:spPr>
        <p:txBody>
          <a:bodyPr wrap="square">
            <a:spAutoFit/>
          </a:bodyPr>
          <a:lstStyle/>
          <a:p>
            <a:pPr algn="just">
              <a:lnSpc>
                <a:spcPct val="150000"/>
              </a:lnSpc>
            </a:pPr>
            <a:r>
              <a:rPr lang="zh-CN" altLang="en-US" sz="2200" dirty="0" smtClean="0"/>
              <a:t>         筝主要由面板、底板、边板、筝、筝尾、岳山、码子、琴钉、出音孔和筝弦等部分组成。古筝常用演奏手法是采用右手大、食、中三指拨弦，用左手在筝柱左侧顺应弦的张力、控制弦音的变化，以润色旋律。筝的常见技法右手有托、劈、挑、抹、剔、勾、摇、撮等，左手有按、滑、揉、颤等。</a:t>
            </a:r>
            <a:endParaRPr lang="zh-CN" altLang="en-US" sz="2200" dirty="0" smtClean="0"/>
          </a:p>
        </p:txBody>
      </p:sp>
      <p:sp>
        <p:nvSpPr>
          <p:cNvPr id="10"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中国民族器乐作品鉴赏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ChangeArrowheads="1"/>
          </p:cNvSpPr>
          <p:nvPr/>
        </p:nvSpPr>
        <p:spPr bwMode="auto">
          <a:xfrm>
            <a:off x="1033837" y="4571493"/>
            <a:ext cx="704680" cy="704680"/>
          </a:xfrm>
          <a:prstGeom prst="rect">
            <a:avLst/>
          </a:prstGeom>
          <a:solidFill>
            <a:schemeClr val="accent2"/>
          </a:solidFill>
          <a:ln>
            <a:noFill/>
          </a:ln>
        </p:spPr>
        <p:txBody>
          <a:bodyPr vert="horz" wrap="square" lIns="128580" tIns="64290" rIns="128580" bIns="64290" numCol="1" anchor="t" anchorCtr="0" compatLnSpc="1"/>
          <a:lstStyle/>
          <a:p>
            <a:endParaRPr lang="zh-CN" altLang="en-US"/>
          </a:p>
        </p:txBody>
      </p:sp>
      <p:sp>
        <p:nvSpPr>
          <p:cNvPr id="8" name="Rectangle 8"/>
          <p:cNvSpPr>
            <a:spLocks noChangeArrowheads="1"/>
          </p:cNvSpPr>
          <p:nvPr/>
        </p:nvSpPr>
        <p:spPr bwMode="auto">
          <a:xfrm>
            <a:off x="1949534" y="786742"/>
            <a:ext cx="348468" cy="348468"/>
          </a:xfrm>
          <a:prstGeom prst="rect">
            <a:avLst/>
          </a:prstGeom>
          <a:solidFill>
            <a:schemeClr val="accent2"/>
          </a:solidFill>
          <a:ln>
            <a:noFill/>
          </a:ln>
        </p:spPr>
        <p:txBody>
          <a:bodyPr vert="horz" wrap="square" lIns="128580" tIns="64290" rIns="128580" bIns="64290" numCol="1" anchor="t" anchorCtr="0" compatLnSpc="1"/>
          <a:lstStyle/>
          <a:p>
            <a:endParaRPr lang="zh-CN" altLang="en-US"/>
          </a:p>
        </p:txBody>
      </p:sp>
      <p:sp>
        <p:nvSpPr>
          <p:cNvPr id="9" name="Rectangle 9"/>
          <p:cNvSpPr>
            <a:spLocks noChangeArrowheads="1"/>
          </p:cNvSpPr>
          <p:nvPr/>
        </p:nvSpPr>
        <p:spPr bwMode="auto">
          <a:xfrm>
            <a:off x="1076678" y="1139082"/>
            <a:ext cx="1008622" cy="1008622"/>
          </a:xfrm>
          <a:prstGeom prst="rect">
            <a:avLst/>
          </a:prstGeom>
          <a:solidFill>
            <a:srgbClr val="FFFF00"/>
          </a:solidFill>
          <a:ln>
            <a:noFill/>
          </a:ln>
        </p:spPr>
        <p:txBody>
          <a:bodyPr vert="horz" wrap="square" lIns="128580" tIns="64290" rIns="128580" bIns="64290" numCol="1" anchor="t" anchorCtr="0" compatLnSpc="1"/>
          <a:lstStyle/>
          <a:p>
            <a:endParaRPr lang="zh-CN" altLang="en-US"/>
          </a:p>
        </p:txBody>
      </p:sp>
      <p:sp>
        <p:nvSpPr>
          <p:cNvPr id="10" name="Rectangle 10"/>
          <p:cNvSpPr>
            <a:spLocks noChangeArrowheads="1"/>
          </p:cNvSpPr>
          <p:nvPr/>
        </p:nvSpPr>
        <p:spPr bwMode="auto">
          <a:xfrm>
            <a:off x="3874450" y="4453662"/>
            <a:ext cx="1386450" cy="1385117"/>
          </a:xfrm>
          <a:prstGeom prst="rect">
            <a:avLst/>
          </a:prstGeom>
          <a:solidFill>
            <a:schemeClr val="accent4"/>
          </a:solidFill>
          <a:ln>
            <a:noFill/>
          </a:ln>
        </p:spPr>
        <p:txBody>
          <a:bodyPr vert="horz" wrap="square" lIns="128580" tIns="64290" rIns="128580" bIns="64290" numCol="1" anchor="t" anchorCtr="0" compatLnSpc="1"/>
          <a:lstStyle/>
          <a:p>
            <a:endParaRPr lang="zh-CN" altLang="en-US"/>
          </a:p>
        </p:txBody>
      </p:sp>
      <p:sp>
        <p:nvSpPr>
          <p:cNvPr id="12" name="Rectangle 12"/>
          <p:cNvSpPr>
            <a:spLocks noChangeArrowheads="1"/>
          </p:cNvSpPr>
          <p:nvPr/>
        </p:nvSpPr>
        <p:spPr bwMode="auto">
          <a:xfrm>
            <a:off x="5260900" y="4027758"/>
            <a:ext cx="422034" cy="425905"/>
          </a:xfrm>
          <a:prstGeom prst="rect">
            <a:avLst/>
          </a:prstGeom>
          <a:solidFill>
            <a:srgbClr val="00B0F0"/>
          </a:solidFill>
          <a:ln>
            <a:noFill/>
          </a:ln>
        </p:spPr>
        <p:txBody>
          <a:bodyPr vert="horz" wrap="square" lIns="128580" tIns="64290" rIns="128580" bIns="64290" numCol="1" anchor="t" anchorCtr="0" compatLnSpc="1"/>
          <a:lstStyle/>
          <a:p>
            <a:endParaRPr lang="zh-CN" altLang="en-US"/>
          </a:p>
        </p:txBody>
      </p:sp>
      <p:sp>
        <p:nvSpPr>
          <p:cNvPr id="14" name="Rectangle 14"/>
          <p:cNvSpPr>
            <a:spLocks noChangeArrowheads="1"/>
          </p:cNvSpPr>
          <p:nvPr/>
        </p:nvSpPr>
        <p:spPr bwMode="auto">
          <a:xfrm>
            <a:off x="1748197" y="5289725"/>
            <a:ext cx="954416" cy="954416"/>
          </a:xfrm>
          <a:prstGeom prst="rect">
            <a:avLst/>
          </a:prstGeom>
          <a:solidFill>
            <a:srgbClr val="FFFF00"/>
          </a:solidFill>
          <a:ln>
            <a:noFill/>
          </a:ln>
        </p:spPr>
        <p:txBody>
          <a:bodyPr vert="horz" wrap="square" lIns="128580" tIns="64290" rIns="128580" bIns="64290" numCol="1" anchor="t" anchorCtr="0" compatLnSpc="1"/>
          <a:lstStyle/>
          <a:p>
            <a:endParaRPr lang="zh-CN" altLang="en-US"/>
          </a:p>
        </p:txBody>
      </p:sp>
      <p:sp>
        <p:nvSpPr>
          <p:cNvPr id="5" name="Rectangle 5"/>
          <p:cNvSpPr>
            <a:spLocks noChangeArrowheads="1"/>
          </p:cNvSpPr>
          <p:nvPr/>
        </p:nvSpPr>
        <p:spPr bwMode="auto">
          <a:xfrm>
            <a:off x="1945662" y="2157383"/>
            <a:ext cx="3029737" cy="3023929"/>
          </a:xfrm>
          <a:prstGeom prst="rect">
            <a:avLst/>
          </a:prstGeom>
          <a:solidFill>
            <a:srgbClr val="FFC000"/>
          </a:solidFill>
          <a:ln>
            <a:noFill/>
          </a:ln>
        </p:spPr>
        <p:txBody>
          <a:bodyPr vert="horz" wrap="square" lIns="128580" tIns="64290" rIns="128580" bIns="64290" numCol="1" anchor="t" anchorCtr="0" compatLnSpc="1"/>
          <a:lstStyle/>
          <a:p>
            <a:endParaRPr lang="zh-CN" altLang="en-US"/>
          </a:p>
        </p:txBody>
      </p:sp>
      <p:sp>
        <p:nvSpPr>
          <p:cNvPr id="13" name="Rectangle 13"/>
          <p:cNvSpPr>
            <a:spLocks noChangeArrowheads="1"/>
          </p:cNvSpPr>
          <p:nvPr/>
        </p:nvSpPr>
        <p:spPr bwMode="auto">
          <a:xfrm>
            <a:off x="5057934" y="2174647"/>
            <a:ext cx="915696" cy="914162"/>
          </a:xfrm>
          <a:prstGeom prst="rect">
            <a:avLst/>
          </a:prstGeom>
          <a:solidFill>
            <a:srgbClr val="FFFF00"/>
          </a:solidFill>
          <a:ln>
            <a:noFill/>
          </a:ln>
        </p:spPr>
        <p:txBody>
          <a:bodyPr vert="horz" wrap="square" lIns="128580" tIns="64290" rIns="128580" bIns="64290" numCol="1" anchor="t" anchorCtr="0" compatLnSpc="1"/>
          <a:lstStyle/>
          <a:p>
            <a:endParaRPr lang="zh-CN" altLang="en-US"/>
          </a:p>
        </p:txBody>
      </p:sp>
      <p:sp>
        <p:nvSpPr>
          <p:cNvPr id="21" name="MH_Number_1"/>
          <p:cNvSpPr/>
          <p:nvPr>
            <p:custDataLst>
              <p:tags r:id="rId1"/>
            </p:custDataLst>
          </p:nvPr>
        </p:nvSpPr>
        <p:spPr>
          <a:xfrm>
            <a:off x="6570102" y="3038743"/>
            <a:ext cx="379667" cy="379667"/>
          </a:xfrm>
          <a:prstGeom prst="ellipse">
            <a:avLst/>
          </a:prstGeom>
          <a:solidFill>
            <a:schemeClr val="accent1"/>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1</a:t>
            </a:r>
            <a:endParaRPr lang="zh-CN" altLang="en-US"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2" name="MH_Entry_1"/>
          <p:cNvSpPr/>
          <p:nvPr>
            <p:custDataLst>
              <p:tags r:id="rId2"/>
            </p:custDataLst>
          </p:nvPr>
        </p:nvSpPr>
        <p:spPr>
          <a:xfrm>
            <a:off x="7146166" y="2966894"/>
            <a:ext cx="4536504" cy="49212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中国民族器乐作品鉴赏</a:t>
            </a:r>
            <a:endParaRPr lang="en-US" altLang="zh-CN"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MH_Number_2"/>
          <p:cNvSpPr/>
          <p:nvPr>
            <p:custDataLst>
              <p:tags r:id="rId3"/>
            </p:custDataLst>
          </p:nvPr>
        </p:nvSpPr>
        <p:spPr>
          <a:xfrm>
            <a:off x="6570102" y="4334887"/>
            <a:ext cx="379667" cy="379667"/>
          </a:xfrm>
          <a:prstGeom prst="ellipse">
            <a:avLst/>
          </a:prstGeom>
          <a:solidFill>
            <a:schemeClr val="accent2"/>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2</a:t>
            </a:r>
            <a:endParaRPr lang="zh-CN" altLang="en-US"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9" name="MH_Others_1"/>
          <p:cNvSpPr txBox="1"/>
          <p:nvPr>
            <p:custDataLst>
              <p:tags r:id="rId4"/>
            </p:custDataLst>
          </p:nvPr>
        </p:nvSpPr>
        <p:spPr>
          <a:xfrm>
            <a:off x="2173312" y="2862758"/>
            <a:ext cx="2626654" cy="1107440"/>
          </a:xfrm>
          <a:prstGeom prst="rect">
            <a:avLst/>
          </a:prstGeom>
          <a:noFill/>
        </p:spPr>
        <p:txBody>
          <a:bodyPr vert="horz" wrap="square" lIns="0" tIns="0" rIns="0" bIns="0" rtlCol="0" anchor="ctr" anchorCtr="0">
            <a:spAutoFit/>
          </a:bodyPr>
          <a:lstStyle/>
          <a:p>
            <a:pPr algn="ctr"/>
            <a:r>
              <a:rPr lang="zh-CN" altLang="en-US" sz="72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目 录</a:t>
            </a:r>
            <a:endParaRPr lang="zh-CN" altLang="en-US" sz="7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MH_Others_2"/>
          <p:cNvSpPr txBox="1"/>
          <p:nvPr>
            <p:custDataLst>
              <p:tags r:id="rId5"/>
            </p:custDataLst>
          </p:nvPr>
        </p:nvSpPr>
        <p:spPr>
          <a:xfrm>
            <a:off x="2321630" y="4040225"/>
            <a:ext cx="2330017" cy="492125"/>
          </a:xfrm>
          <a:prstGeom prst="rect">
            <a:avLst/>
          </a:prstGeom>
          <a:noFill/>
        </p:spPr>
        <p:txBody>
          <a:bodyPr vert="horz" wrap="square" lIns="0" tIns="0" rIns="0" bIns="0">
            <a:spAutoFit/>
          </a:bodyPr>
          <a:lstStyle/>
          <a:p>
            <a:pPr algn="ctr">
              <a:defRPr/>
            </a:pPr>
            <a:r>
              <a:rPr lang="en-US" altLang="zh-CN" sz="3200" b="1"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MH_Entry_1"/>
          <p:cNvSpPr/>
          <p:nvPr>
            <p:custDataLst>
              <p:tags r:id="rId6"/>
            </p:custDataLst>
          </p:nvPr>
        </p:nvSpPr>
        <p:spPr>
          <a:xfrm>
            <a:off x="7218174" y="4263038"/>
            <a:ext cx="3960440" cy="49212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西方器乐作品鉴赏</a:t>
            </a:r>
            <a:endParaRPr lang="en-US" altLang="zh-CN"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grpId="0" nodeType="withEffect">
                                  <p:stCondLst>
                                    <p:cond delay="10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accel="40000" fill="hold" grpId="0"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0-#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accel="40000" fill="hold" grpId="0" nodeType="withEffect">
                                  <p:stCondLst>
                                    <p:cond delay="5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500" fill="hold"/>
                                        <p:tgtEl>
                                          <p:spTgt spid="9"/>
                                        </p:tgtEl>
                                        <p:attrNameLst>
                                          <p:attrName>ppt_x</p:attrName>
                                        </p:attrNameLst>
                                      </p:cBhvr>
                                      <p:tavLst>
                                        <p:tav tm="0">
                                          <p:val>
                                            <p:strVal val="0-#ppt_w/2"/>
                                          </p:val>
                                        </p:tav>
                                        <p:tav tm="100000">
                                          <p:val>
                                            <p:strVal val="#ppt_x"/>
                                          </p:val>
                                        </p:tav>
                                      </p:tavLst>
                                    </p:anim>
                                    <p:anim calcmode="lin" valueType="num">
                                      <p:cBhvr additive="base">
                                        <p:cTn id="16" dur="1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accel="4000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250" fill="hold"/>
                                        <p:tgtEl>
                                          <p:spTgt spid="10"/>
                                        </p:tgtEl>
                                        <p:attrNameLst>
                                          <p:attrName>ppt_x</p:attrName>
                                        </p:attrNameLst>
                                      </p:cBhvr>
                                      <p:tavLst>
                                        <p:tav tm="0">
                                          <p:val>
                                            <p:strVal val="0-#ppt_w/2"/>
                                          </p:val>
                                        </p:tav>
                                        <p:tav tm="100000">
                                          <p:val>
                                            <p:strVal val="#ppt_x"/>
                                          </p:val>
                                        </p:tav>
                                      </p:tavLst>
                                    </p:anim>
                                    <p:anim calcmode="lin" valueType="num">
                                      <p:cBhvr additive="base">
                                        <p:cTn id="20" dur="125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accel="40000" fill="hold" grpId="0" nodeType="withEffect">
                                  <p:stCondLst>
                                    <p:cond delay="2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1250" fill="hold"/>
                                        <p:tgtEl>
                                          <p:spTgt spid="12"/>
                                        </p:tgtEl>
                                        <p:attrNameLst>
                                          <p:attrName>ppt_x</p:attrName>
                                        </p:attrNameLst>
                                      </p:cBhvr>
                                      <p:tavLst>
                                        <p:tav tm="0">
                                          <p:val>
                                            <p:strVal val="0-#ppt_w/2"/>
                                          </p:val>
                                        </p:tav>
                                        <p:tav tm="100000">
                                          <p:val>
                                            <p:strVal val="#ppt_x"/>
                                          </p:val>
                                        </p:tav>
                                      </p:tavLst>
                                    </p:anim>
                                    <p:anim calcmode="lin" valueType="num">
                                      <p:cBhvr additive="base">
                                        <p:cTn id="24" dur="125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accel="40000" fill="hold" grpId="0" nodeType="withEffect">
                                  <p:stCondLst>
                                    <p:cond delay="50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1500" fill="hold"/>
                                        <p:tgtEl>
                                          <p:spTgt spid="14"/>
                                        </p:tgtEl>
                                        <p:attrNameLst>
                                          <p:attrName>ppt_x</p:attrName>
                                        </p:attrNameLst>
                                      </p:cBhvr>
                                      <p:tavLst>
                                        <p:tav tm="0">
                                          <p:val>
                                            <p:strVal val="0-#ppt_w/2"/>
                                          </p:val>
                                        </p:tav>
                                        <p:tav tm="100000">
                                          <p:val>
                                            <p:strVal val="#ppt_x"/>
                                          </p:val>
                                        </p:tav>
                                      </p:tavLst>
                                    </p:anim>
                                    <p:anim calcmode="lin" valueType="num">
                                      <p:cBhvr additive="base">
                                        <p:cTn id="28" dur="1500" fill="hold"/>
                                        <p:tgtEl>
                                          <p:spTgt spid="14"/>
                                        </p:tgtEl>
                                        <p:attrNameLst>
                                          <p:attrName>ppt_y</p:attrName>
                                        </p:attrNameLst>
                                      </p:cBhvr>
                                      <p:tavLst>
                                        <p:tav tm="0">
                                          <p:val>
                                            <p:strVal val="#ppt_y"/>
                                          </p:val>
                                        </p:tav>
                                        <p:tav tm="100000">
                                          <p:val>
                                            <p:strVal val="#ppt_y"/>
                                          </p:val>
                                        </p:tav>
                                      </p:tavLst>
                                    </p:anim>
                                  </p:childTnLst>
                                </p:cTn>
                              </p:par>
                              <p:par>
                                <p:cTn id="29" presetID="2" presetClass="entr" presetSubtype="8" accel="40000" fill="hold" grpId="0" nodeType="withEffect">
                                  <p:stCondLst>
                                    <p:cond delay="25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1000" fill="hold"/>
                                        <p:tgtEl>
                                          <p:spTgt spid="5"/>
                                        </p:tgtEl>
                                        <p:attrNameLst>
                                          <p:attrName>ppt_x</p:attrName>
                                        </p:attrNameLst>
                                      </p:cBhvr>
                                      <p:tavLst>
                                        <p:tav tm="0">
                                          <p:val>
                                            <p:strVal val="0-#ppt_w/2"/>
                                          </p:val>
                                        </p:tav>
                                        <p:tav tm="100000">
                                          <p:val>
                                            <p:strVal val="#ppt_x"/>
                                          </p:val>
                                        </p:tav>
                                      </p:tavLst>
                                    </p:anim>
                                    <p:anim calcmode="lin" valueType="num">
                                      <p:cBhvr additive="base">
                                        <p:cTn id="32" dur="1000" fill="hold"/>
                                        <p:tgtEl>
                                          <p:spTgt spid="5"/>
                                        </p:tgtEl>
                                        <p:attrNameLst>
                                          <p:attrName>ppt_y</p:attrName>
                                        </p:attrNameLst>
                                      </p:cBhvr>
                                      <p:tavLst>
                                        <p:tav tm="0">
                                          <p:val>
                                            <p:strVal val="#ppt_y"/>
                                          </p:val>
                                        </p:tav>
                                        <p:tav tm="100000">
                                          <p:val>
                                            <p:strVal val="#ppt_y"/>
                                          </p:val>
                                        </p:tav>
                                      </p:tavLst>
                                    </p:anim>
                                  </p:childTnLst>
                                </p:cTn>
                              </p:par>
                              <p:par>
                                <p:cTn id="33" presetID="2" presetClass="entr" presetSubtype="8" accel="40000" fill="hold" grpId="0" nodeType="withEffect">
                                  <p:stCondLst>
                                    <p:cond delay="1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500" fill="hold"/>
                                        <p:tgtEl>
                                          <p:spTgt spid="13"/>
                                        </p:tgtEl>
                                        <p:attrNameLst>
                                          <p:attrName>ppt_x</p:attrName>
                                        </p:attrNameLst>
                                      </p:cBhvr>
                                      <p:tavLst>
                                        <p:tav tm="0">
                                          <p:val>
                                            <p:strVal val="0-#ppt_w/2"/>
                                          </p:val>
                                        </p:tav>
                                        <p:tav tm="100000">
                                          <p:val>
                                            <p:strVal val="#ppt_x"/>
                                          </p:val>
                                        </p:tav>
                                      </p:tavLst>
                                    </p:anim>
                                    <p:anim calcmode="lin" valueType="num">
                                      <p:cBhvr additive="base">
                                        <p:cTn id="36" dur="1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56" presetClass="entr" presetSubtype="0" fill="hold" grpId="0" nodeType="clickEffect">
                                  <p:stCondLst>
                                    <p:cond delay="0"/>
                                  </p:stCondLst>
                                  <p:iterate type="lt">
                                    <p:tmPct val="10000"/>
                                  </p:iterate>
                                  <p:childTnLst>
                                    <p:set>
                                      <p:cBhvr>
                                        <p:cTn id="40" dur="1" fill="hold">
                                          <p:stCondLst>
                                            <p:cond delay="0"/>
                                          </p:stCondLst>
                                        </p:cTn>
                                        <p:tgtEl>
                                          <p:spTgt spid="29"/>
                                        </p:tgtEl>
                                        <p:attrNameLst>
                                          <p:attrName>style.visibility</p:attrName>
                                        </p:attrNameLst>
                                      </p:cBhvr>
                                      <p:to>
                                        <p:strVal val="visible"/>
                                      </p:to>
                                    </p:set>
                                    <p:anim by="(-#ppt_w*2)" calcmode="lin" valueType="num">
                                      <p:cBhvr rctx="PPT">
                                        <p:cTn id="41" dur="500" autoRev="1" fill="hold">
                                          <p:stCondLst>
                                            <p:cond delay="0"/>
                                          </p:stCondLst>
                                        </p:cTn>
                                        <p:tgtEl>
                                          <p:spTgt spid="29"/>
                                        </p:tgtEl>
                                        <p:attrNameLst>
                                          <p:attrName>ppt_w</p:attrName>
                                        </p:attrNameLst>
                                      </p:cBhvr>
                                    </p:anim>
                                    <p:anim by="(#ppt_w*0.50)" calcmode="lin" valueType="num">
                                      <p:cBhvr>
                                        <p:cTn id="42" dur="500" decel="50000" autoRev="1" fill="hold">
                                          <p:stCondLst>
                                            <p:cond delay="0"/>
                                          </p:stCondLst>
                                        </p:cTn>
                                        <p:tgtEl>
                                          <p:spTgt spid="29"/>
                                        </p:tgtEl>
                                        <p:attrNameLst>
                                          <p:attrName>ppt_x</p:attrName>
                                        </p:attrNameLst>
                                      </p:cBhvr>
                                    </p:anim>
                                    <p:anim from="(-#ppt_h/2)" to="(#ppt_y)" calcmode="lin" valueType="num">
                                      <p:cBhvr>
                                        <p:cTn id="43" dur="1000" fill="hold">
                                          <p:stCondLst>
                                            <p:cond delay="0"/>
                                          </p:stCondLst>
                                        </p:cTn>
                                        <p:tgtEl>
                                          <p:spTgt spid="29"/>
                                        </p:tgtEl>
                                        <p:attrNameLst>
                                          <p:attrName>ppt_y</p:attrName>
                                        </p:attrNameLst>
                                      </p:cBhvr>
                                    </p:anim>
                                    <p:animRot by="21600000">
                                      <p:cBhvr>
                                        <p:cTn id="44" dur="1000" fill="hold">
                                          <p:stCondLst>
                                            <p:cond delay="0"/>
                                          </p:stCondLst>
                                        </p:cTn>
                                        <p:tgtEl>
                                          <p:spTgt spid="29"/>
                                        </p:tgtEl>
                                        <p:attrNameLst>
                                          <p:attrName>r</p:attrName>
                                        </p:attrNameLst>
                                      </p:cBhvr>
                                    </p:animRot>
                                  </p:childTnLst>
                                </p:cTn>
                              </p:par>
                              <p:par>
                                <p:cTn id="45" presetID="56" presetClass="entr" presetSubtype="0" fill="hold" grpId="0" nodeType="withEffect">
                                  <p:stCondLst>
                                    <p:cond delay="0"/>
                                  </p:stCondLst>
                                  <p:iterate type="lt">
                                    <p:tmPct val="10000"/>
                                  </p:iterate>
                                  <p:childTnLst>
                                    <p:set>
                                      <p:cBhvr>
                                        <p:cTn id="46" dur="1" fill="hold">
                                          <p:stCondLst>
                                            <p:cond delay="0"/>
                                          </p:stCondLst>
                                        </p:cTn>
                                        <p:tgtEl>
                                          <p:spTgt spid="30"/>
                                        </p:tgtEl>
                                        <p:attrNameLst>
                                          <p:attrName>style.visibility</p:attrName>
                                        </p:attrNameLst>
                                      </p:cBhvr>
                                      <p:to>
                                        <p:strVal val="visible"/>
                                      </p:to>
                                    </p:set>
                                    <p:anim by="(-#ppt_w*2)" calcmode="lin" valueType="num">
                                      <p:cBhvr rctx="PPT">
                                        <p:cTn id="47" dur="500" autoRev="1" fill="hold">
                                          <p:stCondLst>
                                            <p:cond delay="0"/>
                                          </p:stCondLst>
                                        </p:cTn>
                                        <p:tgtEl>
                                          <p:spTgt spid="30"/>
                                        </p:tgtEl>
                                        <p:attrNameLst>
                                          <p:attrName>ppt_w</p:attrName>
                                        </p:attrNameLst>
                                      </p:cBhvr>
                                    </p:anim>
                                    <p:anim by="(#ppt_w*0.50)" calcmode="lin" valueType="num">
                                      <p:cBhvr>
                                        <p:cTn id="48" dur="500" decel="50000" autoRev="1" fill="hold">
                                          <p:stCondLst>
                                            <p:cond delay="0"/>
                                          </p:stCondLst>
                                        </p:cTn>
                                        <p:tgtEl>
                                          <p:spTgt spid="30"/>
                                        </p:tgtEl>
                                        <p:attrNameLst>
                                          <p:attrName>ppt_x</p:attrName>
                                        </p:attrNameLst>
                                      </p:cBhvr>
                                    </p:anim>
                                    <p:anim from="(-#ppt_h/2)" to="(#ppt_y)" calcmode="lin" valueType="num">
                                      <p:cBhvr>
                                        <p:cTn id="49" dur="1000" fill="hold">
                                          <p:stCondLst>
                                            <p:cond delay="0"/>
                                          </p:stCondLst>
                                        </p:cTn>
                                        <p:tgtEl>
                                          <p:spTgt spid="30"/>
                                        </p:tgtEl>
                                        <p:attrNameLst>
                                          <p:attrName>ppt_y</p:attrName>
                                        </p:attrNameLst>
                                      </p:cBhvr>
                                    </p:anim>
                                    <p:animRot by="21600000">
                                      <p:cBhvr>
                                        <p:cTn id="50" dur="1000" fill="hold">
                                          <p:stCondLst>
                                            <p:cond delay="0"/>
                                          </p:stCondLst>
                                        </p:cTn>
                                        <p:tgtEl>
                                          <p:spTgt spid="30"/>
                                        </p:tgtEl>
                                        <p:attrNameLst>
                                          <p:attrName>r</p:attrName>
                                        </p:attrNameLst>
                                      </p:cBhvr>
                                    </p:animRo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500" fill="hold"/>
                                        <p:tgtEl>
                                          <p:spTgt spid="21"/>
                                        </p:tgtEl>
                                        <p:attrNameLst>
                                          <p:attrName>ppt_w</p:attrName>
                                        </p:attrNameLst>
                                      </p:cBhvr>
                                      <p:tavLst>
                                        <p:tav tm="0">
                                          <p:val>
                                            <p:fltVal val="0"/>
                                          </p:val>
                                        </p:tav>
                                        <p:tav tm="100000">
                                          <p:val>
                                            <p:strVal val="#ppt_w"/>
                                          </p:val>
                                        </p:tav>
                                      </p:tavLst>
                                    </p:anim>
                                    <p:anim calcmode="lin" valueType="num">
                                      <p:cBhvr>
                                        <p:cTn id="56" dur="500" fill="hold"/>
                                        <p:tgtEl>
                                          <p:spTgt spid="21"/>
                                        </p:tgtEl>
                                        <p:attrNameLst>
                                          <p:attrName>ppt_h</p:attrName>
                                        </p:attrNameLst>
                                      </p:cBhvr>
                                      <p:tavLst>
                                        <p:tav tm="0">
                                          <p:val>
                                            <p:fltVal val="0"/>
                                          </p:val>
                                        </p:tav>
                                        <p:tav tm="100000">
                                          <p:val>
                                            <p:strVal val="#ppt_h"/>
                                          </p:val>
                                        </p:tav>
                                      </p:tavLst>
                                    </p:anim>
                                    <p:animEffect transition="in" filter="fade">
                                      <p:cBhvr>
                                        <p:cTn id="57" dur="500"/>
                                        <p:tgtEl>
                                          <p:spTgt spid="21"/>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23"/>
                                        </p:tgtEl>
                                        <p:attrNameLst>
                                          <p:attrName>style.visibility</p:attrName>
                                        </p:attrNameLst>
                                      </p:cBhvr>
                                      <p:to>
                                        <p:strVal val="visible"/>
                                      </p:to>
                                    </p:set>
                                    <p:anim calcmode="lin" valueType="num">
                                      <p:cBhvr>
                                        <p:cTn id="60" dur="500" fill="hold"/>
                                        <p:tgtEl>
                                          <p:spTgt spid="23"/>
                                        </p:tgtEl>
                                        <p:attrNameLst>
                                          <p:attrName>ppt_w</p:attrName>
                                        </p:attrNameLst>
                                      </p:cBhvr>
                                      <p:tavLst>
                                        <p:tav tm="0">
                                          <p:val>
                                            <p:fltVal val="0"/>
                                          </p:val>
                                        </p:tav>
                                        <p:tav tm="100000">
                                          <p:val>
                                            <p:strVal val="#ppt_w"/>
                                          </p:val>
                                        </p:tav>
                                      </p:tavLst>
                                    </p:anim>
                                    <p:anim calcmode="lin" valueType="num">
                                      <p:cBhvr>
                                        <p:cTn id="61" dur="500" fill="hold"/>
                                        <p:tgtEl>
                                          <p:spTgt spid="23"/>
                                        </p:tgtEl>
                                        <p:attrNameLst>
                                          <p:attrName>ppt_h</p:attrName>
                                        </p:attrNameLst>
                                      </p:cBhvr>
                                      <p:tavLst>
                                        <p:tav tm="0">
                                          <p:val>
                                            <p:fltVal val="0"/>
                                          </p:val>
                                        </p:tav>
                                        <p:tav tm="100000">
                                          <p:val>
                                            <p:strVal val="#ppt_h"/>
                                          </p:val>
                                        </p:tav>
                                      </p:tavLst>
                                    </p:anim>
                                    <p:animEffect transition="in" filter="fade">
                                      <p:cBhvr>
                                        <p:cTn id="62" dur="500"/>
                                        <p:tgtEl>
                                          <p:spTgt spid="23"/>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wipe(down)">
                                      <p:cBhvr>
                                        <p:cTn id="67" dur="500"/>
                                        <p:tgtEl>
                                          <p:spTgt spid="22"/>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wipe(down)">
                                      <p:cBhvr>
                                        <p:cTn id="7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0" grpId="0" bldLvl="0" animBg="1"/>
      <p:bldP spid="12" grpId="0" bldLvl="0" animBg="1"/>
      <p:bldP spid="14" grpId="0" bldLvl="0" animBg="1"/>
      <p:bldP spid="5" grpId="0" bldLvl="0" animBg="1"/>
      <p:bldP spid="13" grpId="0" bldLvl="0" animBg="1"/>
      <p:bldP spid="21" grpId="0" bldLvl="0" animBg="1"/>
      <p:bldP spid="22" grpId="0" bldLvl="0" animBg="1"/>
      <p:bldP spid="23" grpId="0" bldLvl="0" animBg="1"/>
      <p:bldP spid="29" grpId="0"/>
      <p:bldP spid="30" grpId="0"/>
      <p:bldP spid="31"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右箭头 5"/>
          <p:cNvSpPr/>
          <p:nvPr/>
        </p:nvSpPr>
        <p:spPr>
          <a:xfrm>
            <a:off x="884759" y="1168053"/>
            <a:ext cx="1800200" cy="936104"/>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56767" y="1384077"/>
            <a:ext cx="1415772" cy="461665"/>
          </a:xfrm>
          <a:prstGeom prst="rect">
            <a:avLst/>
          </a:prstGeom>
        </p:spPr>
        <p:txBody>
          <a:bodyPr wrap="none">
            <a:spAutoFit/>
          </a:bodyPr>
          <a:lstStyle/>
          <a:p>
            <a:pPr algn="just"/>
            <a:r>
              <a:rPr lang="zh-CN" altLang="en-US" sz="2400" dirty="0" smtClean="0"/>
              <a:t>作品鉴赏</a:t>
            </a:r>
            <a:endParaRPr lang="zh-CN" altLang="en-US" sz="2400" dirty="0"/>
          </a:p>
        </p:txBody>
      </p:sp>
      <p:sp>
        <p:nvSpPr>
          <p:cNvPr id="8" name="矩形 7"/>
          <p:cNvSpPr/>
          <p:nvPr/>
        </p:nvSpPr>
        <p:spPr>
          <a:xfrm>
            <a:off x="2756967" y="1384077"/>
            <a:ext cx="2031325" cy="461665"/>
          </a:xfrm>
          <a:prstGeom prst="rect">
            <a:avLst/>
          </a:prstGeom>
        </p:spPr>
        <p:txBody>
          <a:bodyPr wrap="none">
            <a:spAutoFit/>
          </a:bodyPr>
          <a:lstStyle/>
          <a:p>
            <a:pPr algn="just"/>
            <a:r>
              <a:rPr lang="en-US" altLang="zh-CN" sz="2400" dirty="0" smtClean="0"/>
              <a:t>《</a:t>
            </a:r>
            <a:r>
              <a:rPr lang="zh-CN" altLang="en-US" sz="2400" dirty="0" smtClean="0"/>
              <a:t>渔舟唱晚</a:t>
            </a:r>
            <a:r>
              <a:rPr lang="en-US" altLang="zh-CN" sz="2400" dirty="0" smtClean="0"/>
              <a:t>》</a:t>
            </a:r>
            <a:endParaRPr lang="zh-CN" altLang="en-US" sz="2400" dirty="0" smtClean="0"/>
          </a:p>
        </p:txBody>
      </p:sp>
      <p:pic>
        <p:nvPicPr>
          <p:cNvPr id="9" name="图片 8" descr="渔舟唱晚.jpg"/>
          <p:cNvPicPr>
            <a:picLocks noChangeAspect="1"/>
          </p:cNvPicPr>
          <p:nvPr/>
        </p:nvPicPr>
        <p:blipFill>
          <a:blip r:embed="rId1" cstate="print"/>
          <a:stretch>
            <a:fillRect/>
          </a:stretch>
        </p:blipFill>
        <p:spPr>
          <a:xfrm>
            <a:off x="6573391" y="2464197"/>
            <a:ext cx="4464496" cy="2984288"/>
          </a:xfrm>
          <a:prstGeom prst="rect">
            <a:avLst/>
          </a:prstGeom>
        </p:spPr>
      </p:pic>
      <p:sp>
        <p:nvSpPr>
          <p:cNvPr id="10" name="矩形 9"/>
          <p:cNvSpPr/>
          <p:nvPr/>
        </p:nvSpPr>
        <p:spPr>
          <a:xfrm>
            <a:off x="1100783" y="2752229"/>
            <a:ext cx="4134465" cy="520848"/>
          </a:xfrm>
          <a:prstGeom prst="rect">
            <a:avLst/>
          </a:prstGeom>
        </p:spPr>
        <p:txBody>
          <a:bodyPr wrap="none">
            <a:spAutoFit/>
          </a:bodyPr>
          <a:lstStyle/>
          <a:p>
            <a:pPr algn="just">
              <a:lnSpc>
                <a:spcPct val="150000"/>
              </a:lnSpc>
            </a:pPr>
            <a:r>
              <a:rPr lang="en-US" altLang="zh-CN" sz="2200" dirty="0" smtClean="0">
                <a:latin typeface="+mn-ea"/>
                <a:ea typeface="+mn-ea"/>
              </a:rPr>
              <a:t>《</a:t>
            </a:r>
            <a:r>
              <a:rPr lang="zh-CN" altLang="en-US" sz="2200" dirty="0" smtClean="0">
                <a:latin typeface="+mn-ea"/>
                <a:ea typeface="+mn-ea"/>
              </a:rPr>
              <a:t>渔舟唱晚</a:t>
            </a:r>
            <a:r>
              <a:rPr lang="en-US" altLang="zh-CN" sz="2200" dirty="0" smtClean="0">
                <a:latin typeface="+mn-ea"/>
                <a:ea typeface="+mn-ea"/>
              </a:rPr>
              <a:t>》</a:t>
            </a:r>
            <a:r>
              <a:rPr lang="zh-CN" altLang="en-US" sz="2200" dirty="0" smtClean="0">
                <a:latin typeface="+mn-ea"/>
                <a:ea typeface="+mn-ea"/>
              </a:rPr>
              <a:t>全曲分三个部分：</a:t>
            </a:r>
            <a:endParaRPr lang="zh-CN" altLang="en-US" sz="2200" dirty="0">
              <a:latin typeface="+mn-ea"/>
              <a:ea typeface="+mn-ea"/>
            </a:endParaRPr>
          </a:p>
        </p:txBody>
      </p:sp>
      <p:sp>
        <p:nvSpPr>
          <p:cNvPr id="11" name="矩形 10"/>
          <p:cNvSpPr/>
          <p:nvPr/>
        </p:nvSpPr>
        <p:spPr>
          <a:xfrm>
            <a:off x="1244799" y="3472309"/>
            <a:ext cx="5262979" cy="1536511"/>
          </a:xfrm>
          <a:prstGeom prst="rect">
            <a:avLst/>
          </a:prstGeom>
        </p:spPr>
        <p:txBody>
          <a:bodyPr wrap="none">
            <a:spAutoFit/>
          </a:bodyPr>
          <a:lstStyle/>
          <a:p>
            <a:pPr algn="just">
              <a:lnSpc>
                <a:spcPct val="150000"/>
              </a:lnSpc>
            </a:pPr>
            <a:r>
              <a:rPr lang="zh-CN" altLang="en-US" sz="2200" dirty="0" smtClean="0">
                <a:latin typeface="+mn-ea"/>
                <a:ea typeface="+mn-ea"/>
              </a:rPr>
              <a:t>第一部分，抒情的慢板。</a:t>
            </a:r>
            <a:endParaRPr lang="en-US" altLang="zh-CN" sz="2200" dirty="0" smtClean="0">
              <a:latin typeface="+mn-ea"/>
              <a:ea typeface="+mn-ea"/>
            </a:endParaRPr>
          </a:p>
          <a:p>
            <a:pPr algn="just">
              <a:lnSpc>
                <a:spcPct val="150000"/>
              </a:lnSpc>
            </a:pPr>
            <a:r>
              <a:rPr lang="zh-CN" altLang="en-US" sz="2200" dirty="0" smtClean="0">
                <a:latin typeface="+mn-ea"/>
                <a:ea typeface="+mn-ea"/>
              </a:rPr>
              <a:t>第二部分，快板。</a:t>
            </a:r>
            <a:endParaRPr lang="en-US" altLang="zh-CN" sz="2200" dirty="0" smtClean="0">
              <a:latin typeface="+mn-ea"/>
              <a:ea typeface="+mn-ea"/>
            </a:endParaRPr>
          </a:p>
          <a:p>
            <a:pPr algn="just">
              <a:lnSpc>
                <a:spcPct val="150000"/>
              </a:lnSpc>
            </a:pPr>
            <a:r>
              <a:rPr lang="zh-CN" altLang="en-US" sz="2200" dirty="0" smtClean="0">
                <a:latin typeface="+mn-ea"/>
                <a:ea typeface="+mn-ea"/>
              </a:rPr>
              <a:t>尾声部分，以跌宕起伏的尾声结束全曲。</a:t>
            </a:r>
            <a:endParaRPr lang="zh-CN" altLang="en-US" sz="2200" dirty="0" smtClean="0">
              <a:latin typeface="+mn-ea"/>
              <a:ea typeface="+mn-ea"/>
            </a:endParaRPr>
          </a:p>
        </p:txBody>
      </p:sp>
      <p:sp>
        <p:nvSpPr>
          <p:cNvPr id="12"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中国民族器乐作品鉴赏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渔舟唱晚.png"/>
          <p:cNvPicPr>
            <a:picLocks noChangeAspect="1"/>
          </p:cNvPicPr>
          <p:nvPr/>
        </p:nvPicPr>
        <p:blipFill>
          <a:blip r:embed="rId1" cstate="print"/>
          <a:stretch>
            <a:fillRect/>
          </a:stretch>
        </p:blipFill>
        <p:spPr>
          <a:xfrm>
            <a:off x="2396927" y="1168053"/>
            <a:ext cx="7560840" cy="5327421"/>
          </a:xfrm>
          <a:prstGeom prst="rect">
            <a:avLst/>
          </a:prstGeom>
        </p:spPr>
      </p:pic>
      <p:pic>
        <p:nvPicPr>
          <p:cNvPr id="7" name="图片 6" descr="渔舟唱晚1.jpg"/>
          <p:cNvPicPr>
            <a:picLocks noChangeAspect="1"/>
          </p:cNvPicPr>
          <p:nvPr/>
        </p:nvPicPr>
        <p:blipFill>
          <a:blip r:embed="rId2" cstate="print"/>
          <a:stretch>
            <a:fillRect/>
          </a:stretch>
        </p:blipFill>
        <p:spPr>
          <a:xfrm>
            <a:off x="10173791" y="5056485"/>
            <a:ext cx="2330634" cy="1756420"/>
          </a:xfrm>
          <a:prstGeom prst="rect">
            <a:avLst/>
          </a:prstGeom>
        </p:spPr>
      </p:pic>
      <p:sp>
        <p:nvSpPr>
          <p:cNvPr id="8"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中国民族器乐作品鉴赏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740743" y="1024037"/>
            <a:ext cx="1723549" cy="646331"/>
          </a:xfrm>
          <a:prstGeom prst="rect">
            <a:avLst/>
          </a:prstGeom>
        </p:spPr>
        <p:txBody>
          <a:bodyPr wrap="none">
            <a:spAutoFit/>
          </a:bodyPr>
          <a:lstStyle/>
          <a:p>
            <a:pPr algn="just">
              <a:lnSpc>
                <a:spcPct val="150000"/>
              </a:lnSpc>
            </a:pPr>
            <a:r>
              <a:rPr lang="zh-CN" altLang="en-US" sz="2400" dirty="0" smtClean="0"/>
              <a:t>（五）笛子</a:t>
            </a:r>
            <a:endParaRPr lang="zh-CN" altLang="en-US" sz="2400" dirty="0"/>
          </a:p>
        </p:txBody>
      </p:sp>
      <p:pic>
        <p:nvPicPr>
          <p:cNvPr id="7" name="图片 6" descr="笛子.jpg"/>
          <p:cNvPicPr>
            <a:picLocks noChangeAspect="1"/>
          </p:cNvPicPr>
          <p:nvPr/>
        </p:nvPicPr>
        <p:blipFill>
          <a:blip r:embed="rId1" cstate="print"/>
          <a:stretch>
            <a:fillRect/>
          </a:stretch>
        </p:blipFill>
        <p:spPr>
          <a:xfrm>
            <a:off x="7653511" y="1888133"/>
            <a:ext cx="4104456" cy="3256201"/>
          </a:xfrm>
          <a:prstGeom prst="rect">
            <a:avLst/>
          </a:prstGeom>
        </p:spPr>
      </p:pic>
      <p:sp>
        <p:nvSpPr>
          <p:cNvPr id="8" name="矩形 7"/>
          <p:cNvSpPr/>
          <p:nvPr/>
        </p:nvSpPr>
        <p:spPr>
          <a:xfrm>
            <a:off x="884759" y="1816125"/>
            <a:ext cx="6552728" cy="1107996"/>
          </a:xfrm>
          <a:prstGeom prst="rect">
            <a:avLst/>
          </a:prstGeom>
        </p:spPr>
        <p:txBody>
          <a:bodyPr wrap="square">
            <a:spAutoFit/>
          </a:bodyPr>
          <a:lstStyle/>
          <a:p>
            <a:pPr algn="just">
              <a:lnSpc>
                <a:spcPct val="150000"/>
              </a:lnSpc>
            </a:pPr>
            <a:r>
              <a:rPr lang="zh-CN" altLang="en-US" sz="2200" dirty="0" smtClean="0">
                <a:latin typeface="+mn-ea"/>
                <a:ea typeface="+mn-ea"/>
              </a:rPr>
              <a:t>    笛子是我国最古老的传统民族乐器之一，历史上曾有“横吹”“横笛”之称谓。</a:t>
            </a:r>
            <a:endParaRPr lang="zh-CN" altLang="en-US" sz="2200" dirty="0" smtClean="0">
              <a:latin typeface="+mn-ea"/>
              <a:ea typeface="+mn-ea"/>
            </a:endParaRPr>
          </a:p>
        </p:txBody>
      </p:sp>
      <p:sp>
        <p:nvSpPr>
          <p:cNvPr id="9" name="矩形 8"/>
          <p:cNvSpPr/>
          <p:nvPr/>
        </p:nvSpPr>
        <p:spPr>
          <a:xfrm>
            <a:off x="812751" y="3112269"/>
            <a:ext cx="6552728" cy="1615827"/>
          </a:xfrm>
          <a:prstGeom prst="rect">
            <a:avLst/>
          </a:prstGeom>
        </p:spPr>
        <p:txBody>
          <a:bodyPr wrap="square">
            <a:spAutoFit/>
          </a:bodyPr>
          <a:lstStyle/>
          <a:p>
            <a:pPr algn="just">
              <a:lnSpc>
                <a:spcPct val="150000"/>
              </a:lnSpc>
            </a:pPr>
            <a:r>
              <a:rPr lang="en-US" altLang="zh-CN" sz="2200" dirty="0" smtClean="0">
                <a:latin typeface="+mn-ea"/>
                <a:ea typeface="+mn-ea"/>
              </a:rPr>
              <a:t>    </a:t>
            </a:r>
            <a:r>
              <a:rPr lang="en-US" altLang="zh-CN" sz="2200" dirty="0" smtClean="0">
                <a:latin typeface="+mn-ea"/>
                <a:ea typeface="+mn-ea"/>
              </a:rPr>
              <a:t>1986</a:t>
            </a:r>
            <a:r>
              <a:rPr lang="zh-CN" altLang="en-US" sz="2200" dirty="0" smtClean="0">
                <a:latin typeface="+mn-ea"/>
                <a:ea typeface="+mn-ea"/>
              </a:rPr>
              <a:t>年</a:t>
            </a:r>
            <a:r>
              <a:rPr lang="zh-CN" altLang="en-US" sz="2200" dirty="0" smtClean="0">
                <a:latin typeface="+mn-ea"/>
                <a:ea typeface="+mn-ea"/>
              </a:rPr>
              <a:t>至</a:t>
            </a:r>
            <a:r>
              <a:rPr lang="en-US" altLang="zh-CN" sz="2200" dirty="0" smtClean="0">
                <a:latin typeface="+mn-ea"/>
                <a:ea typeface="+mn-ea"/>
              </a:rPr>
              <a:t>1987</a:t>
            </a:r>
            <a:r>
              <a:rPr lang="zh-CN" altLang="en-US" sz="2200" dirty="0" smtClean="0">
                <a:latin typeface="+mn-ea"/>
                <a:ea typeface="+mn-ea"/>
              </a:rPr>
              <a:t>年</a:t>
            </a:r>
            <a:r>
              <a:rPr lang="zh-CN" altLang="en-US" sz="2200" dirty="0" smtClean="0">
                <a:latin typeface="+mn-ea"/>
                <a:ea typeface="+mn-ea"/>
              </a:rPr>
              <a:t>，在河南省舞阳县贾湖村遗址中出土了一批骨笛，经专家考证距今已有九千多年的历史，并认定是世界上最早的吹奏乐器。</a:t>
            </a:r>
            <a:endParaRPr lang="zh-CN" altLang="en-US" sz="2200" dirty="0" smtClean="0">
              <a:latin typeface="+mn-ea"/>
              <a:ea typeface="+mn-ea"/>
            </a:endParaRPr>
          </a:p>
        </p:txBody>
      </p:sp>
      <p:sp>
        <p:nvSpPr>
          <p:cNvPr id="10" name="矩形 9"/>
          <p:cNvSpPr/>
          <p:nvPr/>
        </p:nvSpPr>
        <p:spPr>
          <a:xfrm>
            <a:off x="740743" y="5200501"/>
            <a:ext cx="11089232" cy="1107996"/>
          </a:xfrm>
          <a:prstGeom prst="rect">
            <a:avLst/>
          </a:prstGeom>
        </p:spPr>
        <p:txBody>
          <a:bodyPr wrap="square">
            <a:spAutoFit/>
          </a:bodyPr>
          <a:lstStyle/>
          <a:p>
            <a:pPr algn="just">
              <a:lnSpc>
                <a:spcPct val="150000"/>
              </a:lnSpc>
            </a:pPr>
            <a:r>
              <a:rPr lang="zh-CN" altLang="en-US" sz="2200" dirty="0" smtClean="0">
                <a:latin typeface="+mn-ea"/>
                <a:ea typeface="+mn-ea"/>
              </a:rPr>
              <a:t>    制作笛子采用最多的材料是竹子，因为这种材料的笛子声音效果最好，故称之为“竹笛”。其他还有木、骨、玉等不同材料制作的笛子。</a:t>
            </a:r>
            <a:endParaRPr lang="zh-CN" altLang="en-US" sz="2200" dirty="0" smtClean="0">
              <a:latin typeface="+mn-ea"/>
              <a:ea typeface="+mn-ea"/>
            </a:endParaRPr>
          </a:p>
        </p:txBody>
      </p:sp>
      <p:sp>
        <p:nvSpPr>
          <p:cNvPr id="11"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中国民族器乐作品鉴赏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右箭头 5"/>
          <p:cNvSpPr/>
          <p:nvPr/>
        </p:nvSpPr>
        <p:spPr>
          <a:xfrm>
            <a:off x="884759" y="1168053"/>
            <a:ext cx="1800200" cy="936104"/>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56767" y="1384077"/>
            <a:ext cx="1415772" cy="461665"/>
          </a:xfrm>
          <a:prstGeom prst="rect">
            <a:avLst/>
          </a:prstGeom>
        </p:spPr>
        <p:txBody>
          <a:bodyPr wrap="none">
            <a:spAutoFit/>
          </a:bodyPr>
          <a:lstStyle/>
          <a:p>
            <a:pPr algn="just"/>
            <a:r>
              <a:rPr lang="zh-CN" altLang="en-US" sz="2400" dirty="0" smtClean="0"/>
              <a:t>作品鉴赏</a:t>
            </a:r>
            <a:endParaRPr lang="zh-CN" altLang="en-US" sz="2400" dirty="0"/>
          </a:p>
        </p:txBody>
      </p:sp>
      <p:sp>
        <p:nvSpPr>
          <p:cNvPr id="8" name="矩形 7"/>
          <p:cNvSpPr/>
          <p:nvPr/>
        </p:nvSpPr>
        <p:spPr>
          <a:xfrm>
            <a:off x="2910855" y="1384077"/>
            <a:ext cx="1723549" cy="461665"/>
          </a:xfrm>
          <a:prstGeom prst="rect">
            <a:avLst/>
          </a:prstGeom>
        </p:spPr>
        <p:txBody>
          <a:bodyPr wrap="none">
            <a:spAutoFit/>
          </a:bodyPr>
          <a:lstStyle/>
          <a:p>
            <a:pPr algn="just"/>
            <a:r>
              <a:rPr lang="en-US" altLang="zh-CN" sz="2400" dirty="0" smtClean="0"/>
              <a:t>《</a:t>
            </a:r>
            <a:r>
              <a:rPr lang="zh-CN" altLang="en-US" sz="2400" dirty="0" smtClean="0"/>
              <a:t>鹧鸪飞</a:t>
            </a:r>
            <a:r>
              <a:rPr lang="en-US" altLang="zh-CN" sz="2400" dirty="0" smtClean="0"/>
              <a:t>》</a:t>
            </a:r>
            <a:endParaRPr lang="zh-CN" altLang="en-US" sz="2400" dirty="0" smtClean="0"/>
          </a:p>
        </p:txBody>
      </p:sp>
      <p:pic>
        <p:nvPicPr>
          <p:cNvPr id="9" name="图片 8" descr="鹧鸪飞.jpeg"/>
          <p:cNvPicPr>
            <a:picLocks noChangeAspect="1"/>
          </p:cNvPicPr>
          <p:nvPr/>
        </p:nvPicPr>
        <p:blipFill>
          <a:blip r:embed="rId1" cstate="print"/>
          <a:stretch>
            <a:fillRect/>
          </a:stretch>
        </p:blipFill>
        <p:spPr>
          <a:xfrm>
            <a:off x="1028775" y="3616325"/>
            <a:ext cx="5296909" cy="2899768"/>
          </a:xfrm>
          <a:prstGeom prst="rect">
            <a:avLst/>
          </a:prstGeom>
        </p:spPr>
      </p:pic>
      <p:sp>
        <p:nvSpPr>
          <p:cNvPr id="10" name="矩形 9"/>
          <p:cNvSpPr/>
          <p:nvPr/>
        </p:nvSpPr>
        <p:spPr>
          <a:xfrm>
            <a:off x="884759" y="2248173"/>
            <a:ext cx="11161240" cy="1107996"/>
          </a:xfrm>
          <a:prstGeom prst="rect">
            <a:avLst/>
          </a:prstGeom>
        </p:spPr>
        <p:txBody>
          <a:bodyPr wrap="square">
            <a:spAutoFit/>
          </a:bodyPr>
          <a:lstStyle/>
          <a:p>
            <a:pPr algn="just">
              <a:lnSpc>
                <a:spcPct val="150000"/>
              </a:lnSpc>
            </a:pPr>
            <a:r>
              <a:rPr lang="en-US" altLang="zh-CN" sz="2200" dirty="0" smtClean="0">
                <a:latin typeface="+mn-ea"/>
                <a:ea typeface="+mn-ea"/>
              </a:rPr>
              <a:t>   </a:t>
            </a:r>
            <a:r>
              <a:rPr lang="en-US" altLang="zh-CN" sz="2200" dirty="0" smtClean="0">
                <a:latin typeface="+mn-ea"/>
                <a:ea typeface="+mn-ea"/>
              </a:rPr>
              <a:t> </a:t>
            </a:r>
            <a:r>
              <a:rPr lang="en-US" altLang="zh-CN" sz="2200" dirty="0" smtClean="0">
                <a:solidFill>
                  <a:srgbClr val="ED1C24"/>
                </a:solidFill>
                <a:latin typeface="+mn-ea"/>
                <a:ea typeface="+mn-ea"/>
              </a:rPr>
              <a:t>《</a:t>
            </a:r>
            <a:r>
              <a:rPr lang="zh-CN" altLang="en-US" sz="2200" dirty="0" smtClean="0">
                <a:solidFill>
                  <a:srgbClr val="ED1C24"/>
                </a:solidFill>
                <a:latin typeface="+mn-ea"/>
                <a:ea typeface="+mn-ea"/>
              </a:rPr>
              <a:t>鹧鸪飞</a:t>
            </a:r>
            <a:r>
              <a:rPr lang="en-US" altLang="zh-CN" sz="2200" dirty="0" smtClean="0">
                <a:solidFill>
                  <a:srgbClr val="ED1C24"/>
                </a:solidFill>
                <a:latin typeface="+mn-ea"/>
                <a:ea typeface="+mn-ea"/>
              </a:rPr>
              <a:t>》</a:t>
            </a:r>
            <a:r>
              <a:rPr lang="zh-CN" altLang="en-US" sz="2200" dirty="0" smtClean="0">
                <a:solidFill>
                  <a:srgbClr val="ED1C24"/>
                </a:solidFill>
                <a:latin typeface="+mn-ea"/>
                <a:ea typeface="+mn-ea"/>
              </a:rPr>
              <a:t>原为湖南民间乐曲，以民间流传的原板</a:t>
            </a:r>
            <a:r>
              <a:rPr lang="en-US" altLang="zh-CN" sz="2200" dirty="0" smtClean="0">
                <a:solidFill>
                  <a:srgbClr val="ED1C24"/>
                </a:solidFill>
                <a:latin typeface="+mn-ea"/>
                <a:ea typeface="+mn-ea"/>
              </a:rPr>
              <a:t>《</a:t>
            </a:r>
            <a:r>
              <a:rPr lang="zh-CN" altLang="en-US" sz="2200" dirty="0" smtClean="0">
                <a:solidFill>
                  <a:srgbClr val="ED1C24"/>
                </a:solidFill>
                <a:latin typeface="+mn-ea"/>
                <a:ea typeface="+mn-ea"/>
              </a:rPr>
              <a:t>鹧鸪飞</a:t>
            </a:r>
            <a:r>
              <a:rPr lang="en-US" altLang="zh-CN" sz="2200" dirty="0" smtClean="0">
                <a:solidFill>
                  <a:srgbClr val="ED1C24"/>
                </a:solidFill>
                <a:latin typeface="+mn-ea"/>
                <a:ea typeface="+mn-ea"/>
              </a:rPr>
              <a:t>》</a:t>
            </a:r>
            <a:r>
              <a:rPr lang="zh-CN" altLang="en-US" sz="2200" dirty="0" smtClean="0">
                <a:solidFill>
                  <a:srgbClr val="ED1C24"/>
                </a:solidFill>
                <a:latin typeface="+mn-ea"/>
                <a:ea typeface="+mn-ea"/>
              </a:rPr>
              <a:t>和经过放慢加花的花板</a:t>
            </a:r>
            <a:r>
              <a:rPr lang="en-US" altLang="zh-CN" sz="2200" dirty="0" smtClean="0">
                <a:solidFill>
                  <a:srgbClr val="ED1C24"/>
                </a:solidFill>
                <a:latin typeface="+mn-ea"/>
                <a:ea typeface="+mn-ea"/>
              </a:rPr>
              <a:t>《</a:t>
            </a:r>
            <a:r>
              <a:rPr lang="zh-CN" altLang="en-US" sz="2200" dirty="0" smtClean="0">
                <a:solidFill>
                  <a:srgbClr val="ED1C24"/>
                </a:solidFill>
                <a:latin typeface="+mn-ea"/>
                <a:ea typeface="+mn-ea"/>
              </a:rPr>
              <a:t>鹧鸪飞</a:t>
            </a:r>
            <a:r>
              <a:rPr lang="en-US" altLang="zh-CN" sz="2200" dirty="0" smtClean="0">
                <a:solidFill>
                  <a:srgbClr val="ED1C24"/>
                </a:solidFill>
                <a:latin typeface="+mn-ea"/>
                <a:ea typeface="+mn-ea"/>
              </a:rPr>
              <a:t>》</a:t>
            </a:r>
            <a:r>
              <a:rPr lang="zh-CN" altLang="en-US" sz="2200" dirty="0" smtClean="0">
                <a:solidFill>
                  <a:srgbClr val="ED1C24"/>
                </a:solidFill>
                <a:latin typeface="+mn-ea"/>
                <a:ea typeface="+mn-ea"/>
              </a:rPr>
              <a:t>为素材加工而成。全曲由引子、慢板、快板组成。</a:t>
            </a:r>
            <a:endParaRPr lang="zh-CN" altLang="en-US" sz="2200" dirty="0" smtClean="0">
              <a:solidFill>
                <a:srgbClr val="ED1C24"/>
              </a:solidFill>
              <a:latin typeface="+mn-ea"/>
              <a:ea typeface="+mn-ea"/>
            </a:endParaRPr>
          </a:p>
        </p:txBody>
      </p:sp>
      <p:pic>
        <p:nvPicPr>
          <p:cNvPr id="11" name="图片 10" descr="鹧鸪飞.png"/>
          <p:cNvPicPr>
            <a:picLocks noChangeAspect="1"/>
          </p:cNvPicPr>
          <p:nvPr/>
        </p:nvPicPr>
        <p:blipFill>
          <a:blip r:embed="rId2" cstate="print"/>
          <a:stretch>
            <a:fillRect/>
          </a:stretch>
        </p:blipFill>
        <p:spPr>
          <a:xfrm>
            <a:off x="6429375" y="3760341"/>
            <a:ext cx="5868163" cy="2503537"/>
          </a:xfrm>
          <a:prstGeom prst="rect">
            <a:avLst/>
          </a:prstGeom>
        </p:spPr>
      </p:pic>
      <p:sp>
        <p:nvSpPr>
          <p:cNvPr id="12"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中国民族器乐作品鉴赏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740743" y="1024037"/>
            <a:ext cx="1723549" cy="646331"/>
          </a:xfrm>
          <a:prstGeom prst="rect">
            <a:avLst/>
          </a:prstGeom>
        </p:spPr>
        <p:txBody>
          <a:bodyPr wrap="none">
            <a:spAutoFit/>
          </a:bodyPr>
          <a:lstStyle/>
          <a:p>
            <a:pPr algn="just">
              <a:lnSpc>
                <a:spcPct val="150000"/>
              </a:lnSpc>
            </a:pPr>
            <a:r>
              <a:rPr lang="zh-CN" altLang="en-US" sz="2400" dirty="0" smtClean="0"/>
              <a:t>（六）唢呐</a:t>
            </a:r>
            <a:endParaRPr lang="zh-CN" altLang="en-US" sz="2400" dirty="0"/>
          </a:p>
        </p:txBody>
      </p:sp>
      <p:pic>
        <p:nvPicPr>
          <p:cNvPr id="7" name="图片 6" descr="唢呐.jpg"/>
          <p:cNvPicPr>
            <a:picLocks noChangeAspect="1"/>
          </p:cNvPicPr>
          <p:nvPr/>
        </p:nvPicPr>
        <p:blipFill>
          <a:blip r:embed="rId1" cstate="print"/>
          <a:stretch>
            <a:fillRect/>
          </a:stretch>
        </p:blipFill>
        <p:spPr>
          <a:xfrm>
            <a:off x="9381703" y="736005"/>
            <a:ext cx="2572792" cy="2572792"/>
          </a:xfrm>
          <a:prstGeom prst="rect">
            <a:avLst/>
          </a:prstGeom>
        </p:spPr>
      </p:pic>
      <p:sp>
        <p:nvSpPr>
          <p:cNvPr id="8" name="矩形 7"/>
          <p:cNvSpPr/>
          <p:nvPr/>
        </p:nvSpPr>
        <p:spPr>
          <a:xfrm>
            <a:off x="1028775" y="1816125"/>
            <a:ext cx="8280920" cy="1615827"/>
          </a:xfrm>
          <a:prstGeom prst="rect">
            <a:avLst/>
          </a:prstGeom>
        </p:spPr>
        <p:txBody>
          <a:bodyPr wrap="square">
            <a:spAutoFit/>
          </a:bodyPr>
          <a:lstStyle/>
          <a:p>
            <a:pPr algn="just">
              <a:lnSpc>
                <a:spcPct val="150000"/>
              </a:lnSpc>
            </a:pPr>
            <a:r>
              <a:rPr lang="zh-CN" altLang="en-US" sz="2200" dirty="0" smtClean="0">
                <a:latin typeface="+mn-ea"/>
                <a:ea typeface="+mn-ea"/>
              </a:rPr>
              <a:t>    唢呐，出自波斯语</a:t>
            </a:r>
            <a:r>
              <a:rPr lang="en-US" altLang="zh-CN" sz="2200" dirty="0" err="1" smtClean="0">
                <a:latin typeface="+mn-ea"/>
                <a:ea typeface="+mn-ea"/>
              </a:rPr>
              <a:t>surnā</a:t>
            </a:r>
            <a:r>
              <a:rPr lang="zh-CN" altLang="en-US" sz="2200" dirty="0" smtClean="0">
                <a:latin typeface="+mn-ea"/>
                <a:ea typeface="+mn-ea"/>
              </a:rPr>
              <a:t>，</a:t>
            </a:r>
            <a:r>
              <a:rPr lang="en-US" altLang="zh-CN" sz="2200" dirty="0" err="1" smtClean="0">
                <a:latin typeface="+mn-ea"/>
                <a:ea typeface="+mn-ea"/>
              </a:rPr>
              <a:t>zurnā</a:t>
            </a:r>
            <a:r>
              <a:rPr lang="en-US" altLang="zh-CN" sz="2200" dirty="0" smtClean="0">
                <a:latin typeface="+mn-ea"/>
                <a:ea typeface="+mn-ea"/>
              </a:rPr>
              <a:t> </a:t>
            </a:r>
            <a:r>
              <a:rPr lang="zh-CN" altLang="en-US" sz="2200" dirty="0" smtClean="0">
                <a:latin typeface="+mn-ea"/>
                <a:ea typeface="+mn-ea"/>
              </a:rPr>
              <a:t>的音译，最初的唢呐是流传于波斯、阿拉伯一带的乐器，后经改造，有喇叭、大吹、海笛、小青等类别。明代正德年间唢呐已在我国普遍应用。</a:t>
            </a:r>
            <a:endParaRPr lang="zh-CN" altLang="en-US" sz="2200" dirty="0" smtClean="0">
              <a:latin typeface="+mn-ea"/>
              <a:ea typeface="+mn-ea"/>
            </a:endParaRPr>
          </a:p>
        </p:txBody>
      </p:sp>
      <p:sp>
        <p:nvSpPr>
          <p:cNvPr id="9" name="矩形 8"/>
          <p:cNvSpPr/>
          <p:nvPr/>
        </p:nvSpPr>
        <p:spPr>
          <a:xfrm>
            <a:off x="1028775" y="3544317"/>
            <a:ext cx="10873208" cy="1615827"/>
          </a:xfrm>
          <a:prstGeom prst="rect">
            <a:avLst/>
          </a:prstGeom>
        </p:spPr>
        <p:txBody>
          <a:bodyPr wrap="square">
            <a:spAutoFit/>
          </a:bodyPr>
          <a:lstStyle/>
          <a:p>
            <a:pPr algn="just">
              <a:lnSpc>
                <a:spcPct val="150000"/>
              </a:lnSpc>
            </a:pPr>
            <a:r>
              <a:rPr lang="zh-CN" altLang="en-US" sz="2200" dirty="0" smtClean="0">
                <a:latin typeface="+mn-ea"/>
                <a:ea typeface="+mn-ea"/>
              </a:rPr>
              <a:t>    唢呐一般都是木制的，制作的木料种类较多，其中老红木和紫檀木这两种木料为最好，制作出的唢呐音色相对要好。传统唢呐按音域及乐器大小可区分为小唢呐（又称海笛）、高音唢呐、中音唢呐、次中音唢呐及低音大唢呐。</a:t>
            </a:r>
            <a:endParaRPr lang="zh-CN" altLang="en-US" sz="2200" dirty="0" smtClean="0">
              <a:latin typeface="+mn-ea"/>
              <a:ea typeface="+mn-ea"/>
            </a:endParaRPr>
          </a:p>
        </p:txBody>
      </p:sp>
      <p:sp>
        <p:nvSpPr>
          <p:cNvPr id="10" name="矩形 9"/>
          <p:cNvSpPr/>
          <p:nvPr/>
        </p:nvSpPr>
        <p:spPr>
          <a:xfrm>
            <a:off x="1604839" y="5272509"/>
            <a:ext cx="5827236" cy="600164"/>
          </a:xfrm>
          <a:prstGeom prst="rect">
            <a:avLst/>
          </a:prstGeom>
        </p:spPr>
        <p:txBody>
          <a:bodyPr wrap="none">
            <a:spAutoFit/>
          </a:bodyPr>
          <a:lstStyle/>
          <a:p>
            <a:pPr algn="just">
              <a:lnSpc>
                <a:spcPct val="150000"/>
              </a:lnSpc>
            </a:pPr>
            <a:r>
              <a:rPr lang="zh-CN" altLang="en-US" sz="2200" dirty="0" smtClean="0">
                <a:solidFill>
                  <a:srgbClr val="ED1C24"/>
                </a:solidFill>
                <a:latin typeface="+mn-ea"/>
                <a:ea typeface="+mn-ea"/>
              </a:rPr>
              <a:t>唢呐由哨、气牌、芯子、杆和碗五部分构成。</a:t>
            </a:r>
            <a:endParaRPr lang="zh-CN" altLang="en-US" sz="2200" dirty="0" smtClean="0">
              <a:solidFill>
                <a:srgbClr val="ED1C24"/>
              </a:solidFill>
              <a:latin typeface="+mn-ea"/>
              <a:ea typeface="+mn-ea"/>
            </a:endParaRPr>
          </a:p>
        </p:txBody>
      </p:sp>
      <p:sp>
        <p:nvSpPr>
          <p:cNvPr id="11"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中国民族器乐作品鉴赏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右箭头 5"/>
          <p:cNvSpPr/>
          <p:nvPr/>
        </p:nvSpPr>
        <p:spPr>
          <a:xfrm>
            <a:off x="884759" y="1168053"/>
            <a:ext cx="1800200" cy="936104"/>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56767" y="1384077"/>
            <a:ext cx="1415772" cy="461665"/>
          </a:xfrm>
          <a:prstGeom prst="rect">
            <a:avLst/>
          </a:prstGeom>
        </p:spPr>
        <p:txBody>
          <a:bodyPr wrap="none">
            <a:spAutoFit/>
          </a:bodyPr>
          <a:lstStyle/>
          <a:p>
            <a:pPr algn="just"/>
            <a:r>
              <a:rPr lang="zh-CN" altLang="en-US" sz="2400" dirty="0" smtClean="0"/>
              <a:t>作品鉴赏</a:t>
            </a:r>
            <a:endParaRPr lang="zh-CN" altLang="en-US" sz="2400" dirty="0"/>
          </a:p>
        </p:txBody>
      </p:sp>
      <p:sp>
        <p:nvSpPr>
          <p:cNvPr id="8" name="矩形 7"/>
          <p:cNvSpPr/>
          <p:nvPr/>
        </p:nvSpPr>
        <p:spPr>
          <a:xfrm>
            <a:off x="2756967" y="1384077"/>
            <a:ext cx="2031325" cy="461665"/>
          </a:xfrm>
          <a:prstGeom prst="rect">
            <a:avLst/>
          </a:prstGeom>
        </p:spPr>
        <p:txBody>
          <a:bodyPr wrap="none">
            <a:spAutoFit/>
          </a:bodyPr>
          <a:lstStyle/>
          <a:p>
            <a:pPr algn="just"/>
            <a:r>
              <a:rPr lang="en-US" altLang="zh-CN" sz="2400" dirty="0" smtClean="0"/>
              <a:t>《</a:t>
            </a:r>
            <a:r>
              <a:rPr lang="zh-CN" altLang="en-US" sz="2400" dirty="0" smtClean="0"/>
              <a:t>百鸟朝凤</a:t>
            </a:r>
            <a:r>
              <a:rPr lang="en-US" altLang="zh-CN" sz="2400" dirty="0" smtClean="0"/>
              <a:t>》</a:t>
            </a:r>
            <a:endParaRPr lang="zh-CN" altLang="en-US" sz="2400" dirty="0" smtClean="0"/>
          </a:p>
        </p:txBody>
      </p:sp>
      <p:pic>
        <p:nvPicPr>
          <p:cNvPr id="9" name="图片 8" descr="百鸟朝凤.gif"/>
          <p:cNvPicPr>
            <a:picLocks noChangeAspect="1"/>
          </p:cNvPicPr>
          <p:nvPr/>
        </p:nvPicPr>
        <p:blipFill>
          <a:blip r:embed="rId1" cstate="print"/>
          <a:stretch>
            <a:fillRect/>
          </a:stretch>
        </p:blipFill>
        <p:spPr>
          <a:xfrm>
            <a:off x="668735" y="2392189"/>
            <a:ext cx="3494162" cy="3494162"/>
          </a:xfrm>
          <a:prstGeom prst="rect">
            <a:avLst/>
          </a:prstGeom>
        </p:spPr>
      </p:pic>
      <p:pic>
        <p:nvPicPr>
          <p:cNvPr id="10" name="图片 9" descr="百鸟朝凤.png"/>
          <p:cNvPicPr>
            <a:picLocks noChangeAspect="1"/>
          </p:cNvPicPr>
          <p:nvPr/>
        </p:nvPicPr>
        <p:blipFill>
          <a:blip r:embed="rId2" cstate="print"/>
          <a:stretch>
            <a:fillRect/>
          </a:stretch>
        </p:blipFill>
        <p:spPr>
          <a:xfrm>
            <a:off x="4557167" y="2176165"/>
            <a:ext cx="7344816" cy="2935610"/>
          </a:xfrm>
          <a:prstGeom prst="rect">
            <a:avLst/>
          </a:prstGeom>
        </p:spPr>
      </p:pic>
      <p:sp>
        <p:nvSpPr>
          <p:cNvPr id="11" name="矩形 10"/>
          <p:cNvSpPr/>
          <p:nvPr/>
        </p:nvSpPr>
        <p:spPr>
          <a:xfrm>
            <a:off x="3261023" y="5128493"/>
            <a:ext cx="8856984" cy="1615827"/>
          </a:xfrm>
          <a:prstGeom prst="rect">
            <a:avLst/>
          </a:prstGeom>
        </p:spPr>
        <p:txBody>
          <a:bodyPr wrap="square">
            <a:spAutoFit/>
          </a:bodyPr>
          <a:lstStyle/>
          <a:p>
            <a:pPr algn="just">
              <a:lnSpc>
                <a:spcPct val="150000"/>
              </a:lnSpc>
            </a:pPr>
            <a:r>
              <a:rPr lang="en-US" altLang="zh-CN" sz="2200" dirty="0" smtClean="0">
                <a:latin typeface="+mn-ea"/>
                <a:ea typeface="+mn-ea"/>
              </a:rPr>
              <a:t>    《</a:t>
            </a:r>
            <a:r>
              <a:rPr lang="zh-CN" altLang="en-US" sz="2200" dirty="0" smtClean="0">
                <a:latin typeface="+mn-ea"/>
                <a:ea typeface="+mn-ea"/>
              </a:rPr>
              <a:t>百鸟朝凤</a:t>
            </a:r>
            <a:r>
              <a:rPr lang="en-US" altLang="zh-CN" sz="2200" dirty="0" smtClean="0">
                <a:latin typeface="+mn-ea"/>
                <a:ea typeface="+mn-ea"/>
              </a:rPr>
              <a:t>》</a:t>
            </a:r>
            <a:r>
              <a:rPr lang="zh-CN" altLang="en-US" sz="2200" dirty="0" smtClean="0">
                <a:latin typeface="+mn-ea"/>
                <a:ea typeface="+mn-ea"/>
              </a:rPr>
              <a:t>是流行于我国山东、河南、河北、安徽等地区的民间乐曲。该曲以模拟百鸟的叫声为显著特征，表现了人们对大自然的赞美和热爱之情。</a:t>
            </a:r>
            <a:endParaRPr lang="zh-CN" altLang="en-US" sz="2200" dirty="0" smtClean="0">
              <a:latin typeface="+mn-ea"/>
              <a:ea typeface="+mn-ea"/>
            </a:endParaRPr>
          </a:p>
        </p:txBody>
      </p:sp>
      <p:sp>
        <p:nvSpPr>
          <p:cNvPr id="12"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中国民族器乐作品鉴赏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94631" y="1024037"/>
            <a:ext cx="1415772" cy="646331"/>
          </a:xfrm>
          <a:prstGeom prst="rect">
            <a:avLst/>
          </a:prstGeom>
        </p:spPr>
        <p:txBody>
          <a:bodyPr wrap="none">
            <a:spAutoFit/>
          </a:bodyPr>
          <a:lstStyle/>
          <a:p>
            <a:pPr algn="just">
              <a:lnSpc>
                <a:spcPct val="150000"/>
              </a:lnSpc>
            </a:pPr>
            <a:r>
              <a:rPr lang="zh-CN" altLang="en-US" sz="2400" dirty="0" smtClean="0"/>
              <a:t>（七）笙</a:t>
            </a:r>
            <a:endParaRPr lang="zh-CN" altLang="en-US" sz="2400" dirty="0"/>
          </a:p>
        </p:txBody>
      </p:sp>
      <p:pic>
        <p:nvPicPr>
          <p:cNvPr id="7" name="图片 6" descr="笙.jpg"/>
          <p:cNvPicPr>
            <a:picLocks noChangeAspect="1"/>
          </p:cNvPicPr>
          <p:nvPr/>
        </p:nvPicPr>
        <p:blipFill>
          <a:blip r:embed="rId1" cstate="print"/>
          <a:stretch>
            <a:fillRect/>
          </a:stretch>
        </p:blipFill>
        <p:spPr>
          <a:xfrm>
            <a:off x="380703" y="2968253"/>
            <a:ext cx="2392189" cy="2392189"/>
          </a:xfrm>
          <a:prstGeom prst="rect">
            <a:avLst/>
          </a:prstGeom>
        </p:spPr>
      </p:pic>
      <p:sp>
        <p:nvSpPr>
          <p:cNvPr id="8" name="矩形 7"/>
          <p:cNvSpPr/>
          <p:nvPr/>
        </p:nvSpPr>
        <p:spPr>
          <a:xfrm>
            <a:off x="2756967" y="2608213"/>
            <a:ext cx="9217024" cy="1107996"/>
          </a:xfrm>
          <a:prstGeom prst="rect">
            <a:avLst/>
          </a:prstGeom>
        </p:spPr>
        <p:txBody>
          <a:bodyPr wrap="square">
            <a:spAutoFit/>
          </a:bodyPr>
          <a:lstStyle/>
          <a:p>
            <a:pPr algn="just">
              <a:lnSpc>
                <a:spcPct val="150000"/>
              </a:lnSpc>
            </a:pPr>
            <a:r>
              <a:rPr lang="zh-CN" altLang="en-US" sz="2200" dirty="0" smtClean="0">
                <a:latin typeface="+mn-ea"/>
                <a:ea typeface="+mn-ea"/>
              </a:rPr>
              <a:t>    笙是我国古老的簧管乐器，历史悠久。笙的形制很多，长期以来主要用于民间乐器合奏及戏曲伴奏，是民族音乐队中的重要乐器。</a:t>
            </a:r>
            <a:endParaRPr lang="zh-CN" altLang="en-US" sz="2200" dirty="0" smtClean="0">
              <a:latin typeface="+mn-ea"/>
              <a:ea typeface="+mn-ea"/>
            </a:endParaRPr>
          </a:p>
        </p:txBody>
      </p:sp>
      <p:sp>
        <p:nvSpPr>
          <p:cNvPr id="9" name="矩形 8"/>
          <p:cNvSpPr/>
          <p:nvPr/>
        </p:nvSpPr>
        <p:spPr>
          <a:xfrm>
            <a:off x="2756967" y="3760341"/>
            <a:ext cx="9361040" cy="2123658"/>
          </a:xfrm>
          <a:prstGeom prst="rect">
            <a:avLst/>
          </a:prstGeom>
        </p:spPr>
        <p:txBody>
          <a:bodyPr wrap="square">
            <a:spAutoFit/>
          </a:bodyPr>
          <a:lstStyle/>
          <a:p>
            <a:pPr algn="just">
              <a:lnSpc>
                <a:spcPct val="150000"/>
              </a:lnSpc>
            </a:pPr>
            <a:r>
              <a:rPr lang="zh-CN" altLang="en-US" sz="2200" dirty="0" smtClean="0">
                <a:latin typeface="+mn-ea"/>
                <a:ea typeface="+mn-ea"/>
              </a:rPr>
              <a:t>    笙以簧、管配合振动发音，簧片能在簧框中自由振动，是世界上最早使用自由簧的乐器。</a:t>
            </a:r>
            <a:r>
              <a:rPr lang="en-US" altLang="zh-CN" sz="2200" dirty="0" smtClean="0">
                <a:latin typeface="+mn-ea"/>
                <a:ea typeface="+mn-ea"/>
              </a:rPr>
              <a:t>1978</a:t>
            </a:r>
            <a:r>
              <a:rPr lang="zh-CN" altLang="en-US" sz="2200" dirty="0" smtClean="0">
                <a:latin typeface="+mn-ea"/>
                <a:ea typeface="+mn-ea"/>
              </a:rPr>
              <a:t>年，中国湖北省随县曾侯乙墓出土了</a:t>
            </a:r>
            <a:r>
              <a:rPr lang="en-US" altLang="zh-CN" sz="2200" dirty="0" smtClean="0">
                <a:latin typeface="+mn-ea"/>
                <a:ea typeface="+mn-ea"/>
              </a:rPr>
              <a:t>2400</a:t>
            </a:r>
            <a:r>
              <a:rPr lang="zh-CN" altLang="en-US" sz="2200" dirty="0" smtClean="0">
                <a:latin typeface="+mn-ea"/>
                <a:ea typeface="+mn-ea"/>
              </a:rPr>
              <a:t>多年前的几支匏笙，这是中国目前发现的最早的笙。</a:t>
            </a:r>
            <a:r>
              <a:rPr lang="zh-CN" altLang="en-US" sz="2200" dirty="0" smtClean="0">
                <a:latin typeface="+mn-ea"/>
              </a:rPr>
              <a:t>现代笙由笙斗、吹嘴、笙苗（又称笙管）、笙角、簧片和腰箍等部件组成。</a:t>
            </a:r>
            <a:endParaRPr lang="zh-CN" altLang="en-US" sz="2200" dirty="0" smtClean="0">
              <a:latin typeface="+mn-ea"/>
              <a:ea typeface="+mn-ea"/>
            </a:endParaRPr>
          </a:p>
        </p:txBody>
      </p:sp>
      <p:sp>
        <p:nvSpPr>
          <p:cNvPr id="11"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中国民族器乐作品鉴赏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右箭头 5"/>
          <p:cNvSpPr/>
          <p:nvPr/>
        </p:nvSpPr>
        <p:spPr>
          <a:xfrm>
            <a:off x="884759" y="1168053"/>
            <a:ext cx="1800200" cy="936104"/>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56767" y="1384077"/>
            <a:ext cx="1415772" cy="461665"/>
          </a:xfrm>
          <a:prstGeom prst="rect">
            <a:avLst/>
          </a:prstGeom>
        </p:spPr>
        <p:txBody>
          <a:bodyPr wrap="none">
            <a:spAutoFit/>
          </a:bodyPr>
          <a:lstStyle/>
          <a:p>
            <a:pPr algn="just"/>
            <a:r>
              <a:rPr lang="zh-CN" altLang="en-US" sz="2400" dirty="0" smtClean="0"/>
              <a:t>作品鉴赏</a:t>
            </a:r>
            <a:endParaRPr lang="zh-CN" altLang="en-US" sz="2400" dirty="0"/>
          </a:p>
        </p:txBody>
      </p:sp>
      <p:sp>
        <p:nvSpPr>
          <p:cNvPr id="8" name="矩形 7"/>
          <p:cNvSpPr/>
          <p:nvPr/>
        </p:nvSpPr>
        <p:spPr>
          <a:xfrm>
            <a:off x="2756968" y="1384077"/>
            <a:ext cx="2031325" cy="461665"/>
          </a:xfrm>
          <a:prstGeom prst="rect">
            <a:avLst/>
          </a:prstGeom>
        </p:spPr>
        <p:txBody>
          <a:bodyPr wrap="none">
            <a:spAutoFit/>
          </a:bodyPr>
          <a:lstStyle/>
          <a:p>
            <a:pPr algn="just"/>
            <a:r>
              <a:rPr lang="en-US" altLang="zh-CN" sz="2400" dirty="0" smtClean="0"/>
              <a:t>《</a:t>
            </a:r>
            <a:r>
              <a:rPr lang="zh-CN" altLang="en-US" sz="2400" dirty="0" smtClean="0"/>
              <a:t>凤凰展翅</a:t>
            </a:r>
            <a:r>
              <a:rPr lang="en-US" altLang="zh-CN" sz="2400" dirty="0" smtClean="0"/>
              <a:t>》</a:t>
            </a:r>
            <a:endParaRPr lang="zh-CN" altLang="en-US" sz="2400" dirty="0" smtClean="0"/>
          </a:p>
        </p:txBody>
      </p:sp>
      <p:pic>
        <p:nvPicPr>
          <p:cNvPr id="9" name="图片 8" descr="凤凰.png"/>
          <p:cNvPicPr>
            <a:picLocks noChangeAspect="1"/>
          </p:cNvPicPr>
          <p:nvPr/>
        </p:nvPicPr>
        <p:blipFill>
          <a:blip r:embed="rId1" cstate="print"/>
          <a:stretch>
            <a:fillRect/>
          </a:stretch>
        </p:blipFill>
        <p:spPr>
          <a:xfrm>
            <a:off x="4269135" y="2248173"/>
            <a:ext cx="7416824" cy="3687637"/>
          </a:xfrm>
          <a:prstGeom prst="rect">
            <a:avLst/>
          </a:prstGeom>
        </p:spPr>
      </p:pic>
      <p:pic>
        <p:nvPicPr>
          <p:cNvPr id="11" name="图片 10" descr="凤凰1.png"/>
          <p:cNvPicPr>
            <a:picLocks noChangeAspect="1"/>
          </p:cNvPicPr>
          <p:nvPr/>
        </p:nvPicPr>
        <p:blipFill>
          <a:blip r:embed="rId2" cstate="print"/>
          <a:stretch>
            <a:fillRect/>
          </a:stretch>
        </p:blipFill>
        <p:spPr>
          <a:xfrm>
            <a:off x="812751" y="2392189"/>
            <a:ext cx="3360886" cy="3301808"/>
          </a:xfrm>
          <a:prstGeom prst="rect">
            <a:avLst/>
          </a:prstGeom>
        </p:spPr>
      </p:pic>
      <p:sp>
        <p:nvSpPr>
          <p:cNvPr id="12" name="矩形 11"/>
          <p:cNvSpPr/>
          <p:nvPr/>
        </p:nvSpPr>
        <p:spPr>
          <a:xfrm>
            <a:off x="1172791" y="6064597"/>
            <a:ext cx="10585176" cy="600164"/>
          </a:xfrm>
          <a:prstGeom prst="rect">
            <a:avLst/>
          </a:prstGeom>
        </p:spPr>
        <p:txBody>
          <a:bodyPr wrap="square">
            <a:spAutoFit/>
          </a:bodyPr>
          <a:lstStyle/>
          <a:p>
            <a:pPr algn="just">
              <a:lnSpc>
                <a:spcPct val="150000"/>
              </a:lnSpc>
            </a:pPr>
            <a:r>
              <a:rPr lang="en-US" altLang="zh-CN" sz="2200" dirty="0" smtClean="0">
                <a:latin typeface="+mn-ea"/>
                <a:ea typeface="+mn-ea"/>
              </a:rPr>
              <a:t>《</a:t>
            </a:r>
            <a:r>
              <a:rPr lang="zh-CN" altLang="en-US" sz="2200" dirty="0" smtClean="0">
                <a:latin typeface="+mn-ea"/>
                <a:ea typeface="+mn-ea"/>
              </a:rPr>
              <a:t>凤凰展翅</a:t>
            </a:r>
            <a:r>
              <a:rPr lang="en-US" altLang="zh-CN" sz="2200" dirty="0" smtClean="0">
                <a:latin typeface="+mn-ea"/>
                <a:ea typeface="+mn-ea"/>
              </a:rPr>
              <a:t>》</a:t>
            </a:r>
            <a:r>
              <a:rPr lang="zh-CN" altLang="en-US" sz="2200" dirty="0" smtClean="0">
                <a:latin typeface="+mn-ea"/>
                <a:ea typeface="+mn-ea"/>
              </a:rPr>
              <a:t>由胡天泉、董洪德创作，是中华人民共和国成立以后第一首笙独奏曲。</a:t>
            </a:r>
            <a:endParaRPr lang="zh-CN" altLang="en-US" sz="2200" dirty="0" smtClean="0">
              <a:latin typeface="+mn-ea"/>
              <a:ea typeface="+mn-ea"/>
            </a:endParaRPr>
          </a:p>
        </p:txBody>
      </p:sp>
      <p:sp>
        <p:nvSpPr>
          <p:cNvPr id="13"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中国民族器乐作品鉴赏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764407" y="1024037"/>
            <a:ext cx="1723549" cy="583108"/>
          </a:xfrm>
          <a:prstGeom prst="rect">
            <a:avLst/>
          </a:prstGeom>
        </p:spPr>
        <p:txBody>
          <a:bodyPr wrap="none">
            <a:spAutoFit/>
          </a:bodyPr>
          <a:lstStyle/>
          <a:p>
            <a:pPr algn="just">
              <a:lnSpc>
                <a:spcPct val="150000"/>
              </a:lnSpc>
            </a:pPr>
            <a:r>
              <a:rPr lang="zh-CN" altLang="en-US" sz="2400" dirty="0" smtClean="0"/>
              <a:t>（八）扬琴</a:t>
            </a:r>
            <a:endParaRPr lang="zh-CN" altLang="en-US" sz="2400" dirty="0" smtClean="0"/>
          </a:p>
        </p:txBody>
      </p:sp>
      <p:pic>
        <p:nvPicPr>
          <p:cNvPr id="7" name="图片 6" descr="扬琴.jpg"/>
          <p:cNvPicPr>
            <a:picLocks noChangeAspect="1"/>
          </p:cNvPicPr>
          <p:nvPr/>
        </p:nvPicPr>
        <p:blipFill>
          <a:blip r:embed="rId1" cstate="print"/>
          <a:stretch>
            <a:fillRect/>
          </a:stretch>
        </p:blipFill>
        <p:spPr>
          <a:xfrm>
            <a:off x="1100783" y="3400301"/>
            <a:ext cx="3400301" cy="3400301"/>
          </a:xfrm>
          <a:prstGeom prst="rect">
            <a:avLst/>
          </a:prstGeom>
        </p:spPr>
      </p:pic>
      <p:sp>
        <p:nvSpPr>
          <p:cNvPr id="8" name="矩形 7"/>
          <p:cNvSpPr/>
          <p:nvPr/>
        </p:nvSpPr>
        <p:spPr>
          <a:xfrm>
            <a:off x="956767" y="1744117"/>
            <a:ext cx="11089232" cy="1615827"/>
          </a:xfrm>
          <a:prstGeom prst="rect">
            <a:avLst/>
          </a:prstGeom>
        </p:spPr>
        <p:txBody>
          <a:bodyPr wrap="square">
            <a:spAutoFit/>
          </a:bodyPr>
          <a:lstStyle/>
          <a:p>
            <a:pPr algn="just">
              <a:lnSpc>
                <a:spcPct val="150000"/>
              </a:lnSpc>
            </a:pPr>
            <a:r>
              <a:rPr lang="zh-CN" altLang="en-US" sz="2200" dirty="0" smtClean="0">
                <a:latin typeface="+mn-ea"/>
                <a:ea typeface="+mn-ea"/>
              </a:rPr>
              <a:t>    扬琴又称洋琴、打琴、铜丝琴、扇面琴、蝙蝠琴、蝴蝶琴。据史书记载，中世纪以前，亚述、波斯等古代中东国家流行着一种击弦乐器，名叫萨泰里琴。明朝时，萨泰里琴由波斯经海路传入我国，渐渐演化成为中国的民族乐器</a:t>
            </a:r>
            <a:r>
              <a:rPr lang="en-US" altLang="zh-CN" sz="2200" dirty="0" smtClean="0">
                <a:latin typeface="+mn-ea"/>
                <a:ea typeface="+mn-ea"/>
              </a:rPr>
              <a:t>——</a:t>
            </a:r>
            <a:r>
              <a:rPr lang="zh-CN" altLang="en-US" sz="2200" dirty="0" smtClean="0">
                <a:latin typeface="+mn-ea"/>
                <a:ea typeface="+mn-ea"/>
              </a:rPr>
              <a:t>扬琴。</a:t>
            </a:r>
            <a:endParaRPr lang="zh-CN" altLang="en-US" sz="2200" dirty="0" smtClean="0">
              <a:latin typeface="+mn-ea"/>
              <a:ea typeface="+mn-ea"/>
            </a:endParaRPr>
          </a:p>
        </p:txBody>
      </p:sp>
      <p:sp>
        <p:nvSpPr>
          <p:cNvPr id="9" name="矩形 8"/>
          <p:cNvSpPr/>
          <p:nvPr/>
        </p:nvSpPr>
        <p:spPr>
          <a:xfrm>
            <a:off x="5133231" y="3832349"/>
            <a:ext cx="6984776" cy="1615827"/>
          </a:xfrm>
          <a:prstGeom prst="rect">
            <a:avLst/>
          </a:prstGeom>
        </p:spPr>
        <p:txBody>
          <a:bodyPr wrap="square">
            <a:spAutoFit/>
          </a:bodyPr>
          <a:lstStyle/>
          <a:p>
            <a:pPr algn="just">
              <a:lnSpc>
                <a:spcPct val="150000"/>
              </a:lnSpc>
            </a:pPr>
            <a:r>
              <a:rPr lang="zh-CN" altLang="en-US" sz="2200" dirty="0" smtClean="0">
                <a:latin typeface="+mn-ea"/>
                <a:ea typeface="+mn-ea"/>
              </a:rPr>
              <a:t>    常用扬琴有八音（实发二十四音）、十音（实发三十音）、十二音（实发三十六音）三种，又称双八型、双十型、双十二型。</a:t>
            </a:r>
            <a:endParaRPr lang="zh-CN" altLang="en-US" sz="2200" dirty="0" smtClean="0">
              <a:latin typeface="+mn-ea"/>
              <a:ea typeface="+mn-ea"/>
            </a:endParaRPr>
          </a:p>
        </p:txBody>
      </p:sp>
      <p:sp>
        <p:nvSpPr>
          <p:cNvPr id="10"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中国民族器乐作品鉴赏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右箭头 5"/>
          <p:cNvSpPr/>
          <p:nvPr/>
        </p:nvSpPr>
        <p:spPr>
          <a:xfrm>
            <a:off x="884759" y="1168053"/>
            <a:ext cx="1800200" cy="936104"/>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56767" y="1384077"/>
            <a:ext cx="1415772" cy="461665"/>
          </a:xfrm>
          <a:prstGeom prst="rect">
            <a:avLst/>
          </a:prstGeom>
        </p:spPr>
        <p:txBody>
          <a:bodyPr wrap="none">
            <a:spAutoFit/>
          </a:bodyPr>
          <a:lstStyle/>
          <a:p>
            <a:pPr algn="just"/>
            <a:r>
              <a:rPr lang="zh-CN" altLang="en-US" sz="2400" dirty="0" smtClean="0"/>
              <a:t>作品鉴赏</a:t>
            </a:r>
            <a:endParaRPr lang="zh-CN" altLang="en-US" sz="2400" dirty="0"/>
          </a:p>
        </p:txBody>
      </p:sp>
      <p:sp>
        <p:nvSpPr>
          <p:cNvPr id="8" name="矩形 7"/>
          <p:cNvSpPr/>
          <p:nvPr/>
        </p:nvSpPr>
        <p:spPr>
          <a:xfrm>
            <a:off x="2910856" y="1384077"/>
            <a:ext cx="1723549" cy="461665"/>
          </a:xfrm>
          <a:prstGeom prst="rect">
            <a:avLst/>
          </a:prstGeom>
        </p:spPr>
        <p:txBody>
          <a:bodyPr wrap="none">
            <a:spAutoFit/>
          </a:bodyPr>
          <a:lstStyle/>
          <a:p>
            <a:pPr algn="just"/>
            <a:r>
              <a:rPr lang="en-US" altLang="zh-CN" sz="2400" dirty="0" smtClean="0"/>
              <a:t>《</a:t>
            </a:r>
            <a:r>
              <a:rPr lang="zh-CN" altLang="en-US" sz="2400" dirty="0" smtClean="0"/>
              <a:t>倒垂帘</a:t>
            </a:r>
            <a:r>
              <a:rPr lang="en-US" altLang="zh-CN" sz="2400" dirty="0" smtClean="0"/>
              <a:t>》</a:t>
            </a:r>
            <a:endParaRPr lang="zh-CN" altLang="en-US" sz="2400" dirty="0" smtClean="0"/>
          </a:p>
        </p:txBody>
      </p:sp>
      <p:pic>
        <p:nvPicPr>
          <p:cNvPr id="9" name="图片 8" descr="倒垂帘.png"/>
          <p:cNvPicPr>
            <a:picLocks noChangeAspect="1"/>
          </p:cNvPicPr>
          <p:nvPr/>
        </p:nvPicPr>
        <p:blipFill>
          <a:blip r:embed="rId1" cstate="print"/>
          <a:stretch>
            <a:fillRect/>
          </a:stretch>
        </p:blipFill>
        <p:spPr>
          <a:xfrm>
            <a:off x="2108895" y="2464197"/>
            <a:ext cx="6451116" cy="3960440"/>
          </a:xfrm>
          <a:prstGeom prst="rect">
            <a:avLst/>
          </a:prstGeom>
        </p:spPr>
      </p:pic>
      <p:pic>
        <p:nvPicPr>
          <p:cNvPr id="10" name="图片 9" descr="珠帘.jpg"/>
          <p:cNvPicPr>
            <a:picLocks noChangeAspect="1"/>
          </p:cNvPicPr>
          <p:nvPr/>
        </p:nvPicPr>
        <p:blipFill>
          <a:blip r:embed="rId2" cstate="print"/>
          <a:stretch>
            <a:fillRect/>
          </a:stretch>
        </p:blipFill>
        <p:spPr>
          <a:xfrm>
            <a:off x="8661623" y="1096045"/>
            <a:ext cx="1860798" cy="1860798"/>
          </a:xfrm>
          <a:prstGeom prst="rect">
            <a:avLst/>
          </a:prstGeom>
        </p:spPr>
      </p:pic>
      <p:pic>
        <p:nvPicPr>
          <p:cNvPr id="11" name="图片 10" descr="珠帘.jpg"/>
          <p:cNvPicPr>
            <a:picLocks noChangeAspect="1"/>
          </p:cNvPicPr>
          <p:nvPr/>
        </p:nvPicPr>
        <p:blipFill>
          <a:blip r:embed="rId2" cstate="print"/>
          <a:stretch>
            <a:fillRect/>
          </a:stretch>
        </p:blipFill>
        <p:spPr>
          <a:xfrm>
            <a:off x="10461823" y="1096045"/>
            <a:ext cx="1860798" cy="1860798"/>
          </a:xfrm>
          <a:prstGeom prst="rect">
            <a:avLst/>
          </a:prstGeom>
        </p:spPr>
      </p:pic>
      <p:sp>
        <p:nvSpPr>
          <p:cNvPr id="12"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中国民族器乐作品鉴赏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文本框 2"/>
          <p:cNvSpPr txBox="1">
            <a:spLocks noChangeArrowheads="1"/>
          </p:cNvSpPr>
          <p:nvPr>
            <p:custDataLst>
              <p:tags r:id="rId1"/>
            </p:custDataLst>
          </p:nvPr>
        </p:nvSpPr>
        <p:spPr bwMode="auto">
          <a:xfrm>
            <a:off x="5581120" y="1888882"/>
            <a:ext cx="1696079" cy="1569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200"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1</a:t>
            </a:r>
            <a:endParaRPr lang="en-US" altLang="zh-CN" sz="10200"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8" name="矩形 7"/>
          <p:cNvSpPr/>
          <p:nvPr/>
        </p:nvSpPr>
        <p:spPr>
          <a:xfrm>
            <a:off x="3260606" y="3458349"/>
            <a:ext cx="6336704" cy="738505"/>
          </a:xfrm>
          <a:prstGeom prst="rect">
            <a:avLst/>
          </a:prstGeom>
        </p:spPr>
        <p:txBody>
          <a:bodyPr wrap="square" lIns="0" tIns="0" rIns="0" bIns="0">
            <a:spAutoFit/>
          </a:bodyPr>
          <a:lstStyle/>
          <a:p>
            <a:r>
              <a:rPr lang="zh-CN" altLang="en-US" sz="48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中国民族器乐作品鉴赏</a:t>
            </a:r>
            <a:endParaRPr lang="zh-CN" altLang="en-US" sz="4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32"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4*#ppt_w"/>
                                          </p:val>
                                        </p:tav>
                                        <p:tav tm="100000">
                                          <p:val>
                                            <p:strVal val="#ppt_w"/>
                                          </p:val>
                                        </p:tav>
                                      </p:tavLst>
                                    </p:anim>
                                    <p:anim calcmode="lin" valueType="num">
                                      <p:cBhvr>
                                        <p:cTn id="13"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礼花1.jpg"/>
          <p:cNvPicPr>
            <a:picLocks noChangeAspect="1"/>
          </p:cNvPicPr>
          <p:nvPr/>
        </p:nvPicPr>
        <p:blipFill>
          <a:blip r:embed="rId1" cstate="print"/>
          <a:stretch>
            <a:fillRect/>
          </a:stretch>
        </p:blipFill>
        <p:spPr>
          <a:xfrm>
            <a:off x="10677847" y="736005"/>
            <a:ext cx="1586678" cy="1528093"/>
          </a:xfrm>
          <a:prstGeom prst="rect">
            <a:avLst/>
          </a:prstGeom>
        </p:spPr>
      </p:pic>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12751" y="1096045"/>
            <a:ext cx="2646878" cy="583108"/>
          </a:xfrm>
          <a:prstGeom prst="rect">
            <a:avLst/>
          </a:prstGeom>
        </p:spPr>
        <p:txBody>
          <a:bodyPr wrap="none">
            <a:spAutoFit/>
          </a:bodyPr>
          <a:lstStyle/>
          <a:p>
            <a:pPr algn="just">
              <a:lnSpc>
                <a:spcPct val="150000"/>
              </a:lnSpc>
            </a:pPr>
            <a:r>
              <a:rPr lang="zh-CN" altLang="en-US" sz="2400" dirty="0" smtClean="0"/>
              <a:t>（九）管弦乐组曲</a:t>
            </a:r>
            <a:endParaRPr lang="zh-CN" altLang="en-US" sz="2400" dirty="0" smtClean="0"/>
          </a:p>
        </p:txBody>
      </p:sp>
      <p:pic>
        <p:nvPicPr>
          <p:cNvPr id="7" name="图片 6" descr="春节序曲.png"/>
          <p:cNvPicPr>
            <a:picLocks noChangeAspect="1"/>
          </p:cNvPicPr>
          <p:nvPr/>
        </p:nvPicPr>
        <p:blipFill>
          <a:blip r:embed="rId2" cstate="print"/>
          <a:stretch>
            <a:fillRect/>
          </a:stretch>
        </p:blipFill>
        <p:spPr>
          <a:xfrm>
            <a:off x="2972991" y="1672109"/>
            <a:ext cx="7632848" cy="4796041"/>
          </a:xfrm>
          <a:prstGeom prst="rect">
            <a:avLst/>
          </a:prstGeom>
        </p:spPr>
      </p:pic>
      <p:pic>
        <p:nvPicPr>
          <p:cNvPr id="9" name="图片 8" descr="礼花1.jpg"/>
          <p:cNvPicPr>
            <a:picLocks noChangeAspect="1"/>
          </p:cNvPicPr>
          <p:nvPr/>
        </p:nvPicPr>
        <p:blipFill>
          <a:blip r:embed="rId3" cstate="print"/>
          <a:stretch>
            <a:fillRect/>
          </a:stretch>
        </p:blipFill>
        <p:spPr>
          <a:xfrm>
            <a:off x="956767" y="6064597"/>
            <a:ext cx="539916" cy="519981"/>
          </a:xfrm>
          <a:prstGeom prst="rect">
            <a:avLst/>
          </a:prstGeom>
        </p:spPr>
      </p:pic>
      <p:pic>
        <p:nvPicPr>
          <p:cNvPr id="10" name="图片 9" descr="礼花1.jpg"/>
          <p:cNvPicPr>
            <a:picLocks noChangeAspect="1"/>
          </p:cNvPicPr>
          <p:nvPr/>
        </p:nvPicPr>
        <p:blipFill>
          <a:blip r:embed="rId3" cstate="print"/>
          <a:stretch>
            <a:fillRect/>
          </a:stretch>
        </p:blipFill>
        <p:spPr>
          <a:xfrm>
            <a:off x="1604839" y="5704557"/>
            <a:ext cx="539916" cy="519981"/>
          </a:xfrm>
          <a:prstGeom prst="rect">
            <a:avLst/>
          </a:prstGeom>
        </p:spPr>
      </p:pic>
      <p:sp>
        <p:nvSpPr>
          <p:cNvPr id="11"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中国民族器乐作品鉴赏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12751" y="1024037"/>
            <a:ext cx="3262432" cy="646331"/>
          </a:xfrm>
          <a:prstGeom prst="rect">
            <a:avLst/>
          </a:prstGeom>
        </p:spPr>
        <p:txBody>
          <a:bodyPr wrap="none">
            <a:spAutoFit/>
          </a:bodyPr>
          <a:lstStyle/>
          <a:p>
            <a:pPr algn="just">
              <a:lnSpc>
                <a:spcPct val="150000"/>
              </a:lnSpc>
            </a:pPr>
            <a:r>
              <a:rPr lang="zh-CN" altLang="en-US" sz="2400" dirty="0" smtClean="0"/>
              <a:t>（十）民族器乐合奏曲</a:t>
            </a:r>
            <a:endParaRPr lang="zh-CN" altLang="en-US" sz="2400" dirty="0" smtClean="0"/>
          </a:p>
        </p:txBody>
      </p:sp>
      <p:pic>
        <p:nvPicPr>
          <p:cNvPr id="7" name="图片 6" descr="春江花月夜.png"/>
          <p:cNvPicPr>
            <a:picLocks noChangeAspect="1"/>
          </p:cNvPicPr>
          <p:nvPr/>
        </p:nvPicPr>
        <p:blipFill>
          <a:blip r:embed="rId1" cstate="print"/>
          <a:stretch>
            <a:fillRect/>
          </a:stretch>
        </p:blipFill>
        <p:spPr>
          <a:xfrm>
            <a:off x="1964879" y="1816125"/>
            <a:ext cx="6515100" cy="4972050"/>
          </a:xfrm>
          <a:prstGeom prst="rect">
            <a:avLst/>
          </a:prstGeom>
        </p:spPr>
      </p:pic>
      <p:pic>
        <p:nvPicPr>
          <p:cNvPr id="8" name="图片 7" descr="春江花月夜.jpeg"/>
          <p:cNvPicPr>
            <a:picLocks noChangeAspect="1"/>
          </p:cNvPicPr>
          <p:nvPr/>
        </p:nvPicPr>
        <p:blipFill>
          <a:blip r:embed="rId2" cstate="print"/>
          <a:stretch>
            <a:fillRect/>
          </a:stretch>
        </p:blipFill>
        <p:spPr>
          <a:xfrm>
            <a:off x="8661623" y="1240061"/>
            <a:ext cx="3484893" cy="2090936"/>
          </a:xfrm>
          <a:prstGeom prst="rect">
            <a:avLst/>
          </a:prstGeom>
        </p:spPr>
      </p:pic>
      <p:sp>
        <p:nvSpPr>
          <p:cNvPr id="9"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中国民族器乐作品鉴赏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文本框 2"/>
          <p:cNvSpPr txBox="1">
            <a:spLocks noChangeArrowheads="1"/>
          </p:cNvSpPr>
          <p:nvPr>
            <p:custDataLst>
              <p:tags r:id="rId1"/>
            </p:custDataLst>
          </p:nvPr>
        </p:nvSpPr>
        <p:spPr bwMode="auto">
          <a:xfrm>
            <a:off x="5215995" y="2000007"/>
            <a:ext cx="1696079" cy="1569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200" b="1" dirty="0" smtClean="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2</a:t>
            </a:r>
            <a:endParaRPr lang="en-US" altLang="zh-CN" sz="10200" b="1" dirty="0" smtClean="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8" name="矩形 7"/>
          <p:cNvSpPr/>
          <p:nvPr/>
        </p:nvSpPr>
        <p:spPr>
          <a:xfrm>
            <a:off x="3693036" y="3747909"/>
            <a:ext cx="5040560" cy="738505"/>
          </a:xfrm>
          <a:prstGeom prst="rect">
            <a:avLst/>
          </a:prstGeom>
        </p:spPr>
        <p:txBody>
          <a:bodyPr wrap="square" lIns="0" tIns="0" rIns="0" bIns="0">
            <a:spAutoFit/>
          </a:bodyPr>
          <a:lstStyle/>
          <a:p>
            <a:r>
              <a:rPr lang="zh-CN" altLang="en-US" sz="48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西方器乐作品鉴赏</a:t>
            </a:r>
            <a:endParaRPr lang="zh-CN" altLang="en-US" sz="4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32"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4*#ppt_w"/>
                                          </p:val>
                                        </p:tav>
                                        <p:tav tm="100000">
                                          <p:val>
                                            <p:strVal val="#ppt_w"/>
                                          </p:val>
                                        </p:tav>
                                      </p:tavLst>
                                    </p:anim>
                                    <p:anim calcmode="lin" valueType="num">
                                      <p:cBhvr>
                                        <p:cTn id="13"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8"/>
          <p:cNvSpPr/>
          <p:nvPr/>
        </p:nvSpPr>
        <p:spPr bwMode="auto">
          <a:xfrm>
            <a:off x="2016828" y="1798034"/>
            <a:ext cx="3548451" cy="3546483"/>
          </a:xfrm>
          <a:custGeom>
            <a:avLst/>
            <a:gdLst>
              <a:gd name="T0" fmla="*/ 929 w 1857"/>
              <a:gd name="T1" fmla="*/ 0 h 1855"/>
              <a:gd name="T2" fmla="*/ 1857 w 1857"/>
              <a:gd name="T3" fmla="*/ 928 h 1855"/>
              <a:gd name="T4" fmla="*/ 929 w 1857"/>
              <a:gd name="T5" fmla="*/ 1855 h 1855"/>
              <a:gd name="T6" fmla="*/ 0 w 1857"/>
              <a:gd name="T7" fmla="*/ 928 h 1855"/>
              <a:gd name="T8" fmla="*/ 929 w 1857"/>
              <a:gd name="T9" fmla="*/ 0 h 1855"/>
            </a:gdLst>
            <a:ahLst/>
            <a:cxnLst>
              <a:cxn ang="0">
                <a:pos x="T0" y="T1"/>
              </a:cxn>
              <a:cxn ang="0">
                <a:pos x="T2" y="T3"/>
              </a:cxn>
              <a:cxn ang="0">
                <a:pos x="T4" y="T5"/>
              </a:cxn>
              <a:cxn ang="0">
                <a:pos x="T6" y="T7"/>
              </a:cxn>
              <a:cxn ang="0">
                <a:pos x="T8" y="T9"/>
              </a:cxn>
            </a:cxnLst>
            <a:rect l="0" t="0" r="r" b="b"/>
            <a:pathLst>
              <a:path w="1857" h="1855">
                <a:moveTo>
                  <a:pt x="929" y="0"/>
                </a:moveTo>
                <a:lnTo>
                  <a:pt x="1857" y="928"/>
                </a:lnTo>
                <a:lnTo>
                  <a:pt x="929" y="1855"/>
                </a:lnTo>
                <a:lnTo>
                  <a:pt x="0" y="928"/>
                </a:lnTo>
                <a:lnTo>
                  <a:pt x="929" y="0"/>
                </a:lnTo>
                <a:close/>
              </a:path>
            </a:pathLst>
          </a:custGeom>
          <a:solidFill>
            <a:srgbClr val="FFCCFF"/>
          </a:solidFill>
          <a:ln w="0">
            <a:noFill/>
            <a:prstDash val="solid"/>
            <a:round/>
          </a:ln>
        </p:spPr>
        <p:txBody>
          <a:bodyPr vert="horz" wrap="square" lIns="128573" tIns="64286" rIns="128573" bIns="64286" numCol="1" anchor="t" anchorCtr="0" compatLnSpc="1"/>
          <a:lstStyle/>
          <a:p>
            <a:endParaRPr lang="zh-CN" altLang="en-US" sz="2000"/>
          </a:p>
        </p:txBody>
      </p:sp>
      <p:sp>
        <p:nvSpPr>
          <p:cNvPr id="2050" name="文本框 2"/>
          <p:cNvSpPr txBox="1">
            <a:spLocks noChangeArrowheads="1"/>
          </p:cNvSpPr>
          <p:nvPr>
            <p:custDataLst>
              <p:tags r:id="rId1"/>
            </p:custDataLst>
          </p:nvPr>
        </p:nvSpPr>
        <p:spPr bwMode="auto">
          <a:xfrm>
            <a:off x="2972991" y="3184277"/>
            <a:ext cx="169607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600" b="1" dirty="0" smtClean="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一</a:t>
            </a:r>
            <a:endParaRPr lang="zh-CN" altLang="en-US" sz="360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8" name="矩形 7"/>
          <p:cNvSpPr/>
          <p:nvPr/>
        </p:nvSpPr>
        <p:spPr>
          <a:xfrm>
            <a:off x="6213351" y="3040261"/>
            <a:ext cx="5400600" cy="738664"/>
          </a:xfrm>
          <a:prstGeom prst="rect">
            <a:avLst/>
          </a:prstGeom>
        </p:spPr>
        <p:txBody>
          <a:bodyPr wrap="square" lIns="0" tIns="0" rIns="0" bIns="0">
            <a:spAutoFit/>
          </a:bodyPr>
          <a:lstStyle/>
          <a:p>
            <a:r>
              <a:rPr lang="zh-CN" altLang="en-US" sz="48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西方乐器概述</a:t>
            </a:r>
            <a:endParaRPr lang="zh-CN" altLang="en-US" sz="4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500" fill="hold"/>
                                        <p:tgtEl>
                                          <p:spTgt spid="15"/>
                                        </p:tgtEl>
                                        <p:attrNameLst>
                                          <p:attrName>ppt_x</p:attrName>
                                        </p:attrNameLst>
                                      </p:cBhvr>
                                      <p:tavLst>
                                        <p:tav tm="0">
                                          <p:val>
                                            <p:strVal val="0-#ppt_w/2"/>
                                          </p:val>
                                        </p:tav>
                                        <p:tav tm="100000">
                                          <p:val>
                                            <p:strVal val="#ppt_x"/>
                                          </p:val>
                                        </p:tav>
                                      </p:tavLst>
                                    </p:anim>
                                    <p:anim calcmode="lin" valueType="num">
                                      <p:cBhvr additive="base">
                                        <p:cTn id="8" dur="1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fade">
                                      <p:cBhvr>
                                        <p:cTn id="13" dur="500"/>
                                        <p:tgtEl>
                                          <p:spTgt spid="2050"/>
                                        </p:tgtEl>
                                      </p:cBhvr>
                                    </p:animEffect>
                                  </p:childTnLst>
                                </p:cTn>
                              </p:par>
                            </p:childTnLst>
                          </p:cTn>
                        </p:par>
                      </p:childTnLst>
                    </p:cTn>
                  </p:par>
                  <p:par>
                    <p:cTn id="14" fill="hold">
                      <p:stCondLst>
                        <p:cond delay="indefinite"/>
                      </p:stCondLst>
                      <p:childTnLst>
                        <p:par>
                          <p:cTn id="15" fill="hold">
                            <p:stCondLst>
                              <p:cond delay="0"/>
                            </p:stCondLst>
                            <p:childTnLst>
                              <p:par>
                                <p:cTn id="16" presetID="23" presetClass="entr" presetSubtype="32"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strVal val="4*#ppt_w"/>
                                          </p:val>
                                        </p:tav>
                                        <p:tav tm="100000">
                                          <p:val>
                                            <p:strVal val="#ppt_w"/>
                                          </p:val>
                                        </p:tav>
                                      </p:tavLst>
                                    </p:anim>
                                    <p:anim calcmode="lin" valueType="num">
                                      <p:cBhvr>
                                        <p:cTn id="19"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050" grpId="0"/>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西方乐器概述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1676847" y="1960141"/>
            <a:ext cx="10009112" cy="3647152"/>
          </a:xfrm>
          <a:prstGeom prst="rect">
            <a:avLst/>
          </a:prstGeom>
          <a:blipFill>
            <a:blip r:embed="rId1" cstate="print"/>
            <a:tile tx="0" ty="0" sx="100000" sy="100000" flip="none" algn="tl"/>
          </a:blipFill>
        </p:spPr>
        <p:txBody>
          <a:bodyPr wrap="square">
            <a:spAutoFit/>
          </a:bodyPr>
          <a:lstStyle/>
          <a:p>
            <a:pPr algn="just">
              <a:lnSpc>
                <a:spcPct val="150000"/>
              </a:lnSpc>
            </a:pPr>
            <a:r>
              <a:rPr lang="zh-CN" altLang="en-US" sz="2200" dirty="0" smtClean="0">
                <a:latin typeface="+mn-ea"/>
                <a:ea typeface="+mn-ea"/>
              </a:rPr>
              <a:t>    西方乐器主要是指</a:t>
            </a:r>
            <a:r>
              <a:rPr lang="en-US" altLang="zh-CN" sz="2200" dirty="0" smtClean="0">
                <a:latin typeface="+mn-ea"/>
                <a:ea typeface="+mn-ea"/>
              </a:rPr>
              <a:t>18</a:t>
            </a:r>
            <a:r>
              <a:rPr lang="zh-CN" altLang="en-US" sz="2200" dirty="0" smtClean="0">
                <a:latin typeface="+mn-ea"/>
                <a:ea typeface="+mn-ea"/>
              </a:rPr>
              <a:t>世</a:t>
            </a:r>
            <a:r>
              <a:rPr lang="zh-CN" altLang="en-US" sz="2200" dirty="0" smtClean="0">
                <a:latin typeface="+mn-ea"/>
                <a:ea typeface="+mn-ea"/>
              </a:rPr>
              <a:t>纪以来，欧洲国家已经定型的管弦乐器和弹弦乐器、键盘乐器。</a:t>
            </a:r>
            <a:endParaRPr lang="en-US" altLang="zh-CN" sz="2200" dirty="0" smtClean="0">
              <a:latin typeface="+mn-ea"/>
              <a:ea typeface="+mn-ea"/>
            </a:endParaRPr>
          </a:p>
          <a:p>
            <a:pPr algn="just">
              <a:lnSpc>
                <a:spcPct val="150000"/>
              </a:lnSpc>
            </a:pPr>
            <a:r>
              <a:rPr lang="en-US" altLang="zh-CN" sz="2200" dirty="0" smtClean="0">
                <a:latin typeface="+mn-ea"/>
                <a:ea typeface="+mn-ea"/>
              </a:rPr>
              <a:t>    </a:t>
            </a:r>
            <a:r>
              <a:rPr lang="zh-CN" altLang="en-US" sz="2200" dirty="0" smtClean="0">
                <a:latin typeface="+mn-ea"/>
                <a:ea typeface="+mn-ea"/>
              </a:rPr>
              <a:t>常用的西方乐器有木管乐器、铜管乐器、弦乐器、键盘乐器、打击乐器等。木管乐器起源很早，是乐器家族中音色最丰富的一族，常被用来表现大自然和乡村生活的情景；铜管乐器的音色特点是雄壮、辉煌、热烈；弦乐器的特征是柔美、动听；键盘乐器的特点是其宽广的音域和可以同时发出多个乐音的能力；打击乐器主要用于渲染乐曲气氛。</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8"/>
          <p:cNvSpPr/>
          <p:nvPr/>
        </p:nvSpPr>
        <p:spPr bwMode="auto">
          <a:xfrm>
            <a:off x="2016828" y="1798034"/>
            <a:ext cx="3548451" cy="3546483"/>
          </a:xfrm>
          <a:custGeom>
            <a:avLst/>
            <a:gdLst>
              <a:gd name="T0" fmla="*/ 929 w 1857"/>
              <a:gd name="T1" fmla="*/ 0 h 1855"/>
              <a:gd name="T2" fmla="*/ 1857 w 1857"/>
              <a:gd name="T3" fmla="*/ 928 h 1855"/>
              <a:gd name="T4" fmla="*/ 929 w 1857"/>
              <a:gd name="T5" fmla="*/ 1855 h 1855"/>
              <a:gd name="T6" fmla="*/ 0 w 1857"/>
              <a:gd name="T7" fmla="*/ 928 h 1855"/>
              <a:gd name="T8" fmla="*/ 929 w 1857"/>
              <a:gd name="T9" fmla="*/ 0 h 1855"/>
            </a:gdLst>
            <a:ahLst/>
            <a:cxnLst>
              <a:cxn ang="0">
                <a:pos x="T0" y="T1"/>
              </a:cxn>
              <a:cxn ang="0">
                <a:pos x="T2" y="T3"/>
              </a:cxn>
              <a:cxn ang="0">
                <a:pos x="T4" y="T5"/>
              </a:cxn>
              <a:cxn ang="0">
                <a:pos x="T6" y="T7"/>
              </a:cxn>
              <a:cxn ang="0">
                <a:pos x="T8" y="T9"/>
              </a:cxn>
            </a:cxnLst>
            <a:rect l="0" t="0" r="r" b="b"/>
            <a:pathLst>
              <a:path w="1857" h="1855">
                <a:moveTo>
                  <a:pt x="929" y="0"/>
                </a:moveTo>
                <a:lnTo>
                  <a:pt x="1857" y="928"/>
                </a:lnTo>
                <a:lnTo>
                  <a:pt x="929" y="1855"/>
                </a:lnTo>
                <a:lnTo>
                  <a:pt x="0" y="928"/>
                </a:lnTo>
                <a:lnTo>
                  <a:pt x="929" y="0"/>
                </a:lnTo>
                <a:close/>
              </a:path>
            </a:pathLst>
          </a:custGeom>
          <a:solidFill>
            <a:srgbClr val="FFCCFF"/>
          </a:solidFill>
          <a:ln w="0">
            <a:noFill/>
            <a:prstDash val="solid"/>
            <a:round/>
          </a:ln>
        </p:spPr>
        <p:txBody>
          <a:bodyPr vert="horz" wrap="square" lIns="128573" tIns="64286" rIns="128573" bIns="64286" numCol="1" anchor="t" anchorCtr="0" compatLnSpc="1"/>
          <a:lstStyle/>
          <a:p>
            <a:endParaRPr lang="zh-CN" altLang="en-US" sz="2000"/>
          </a:p>
        </p:txBody>
      </p:sp>
      <p:sp>
        <p:nvSpPr>
          <p:cNvPr id="2050" name="文本框 2"/>
          <p:cNvSpPr txBox="1">
            <a:spLocks noChangeArrowheads="1"/>
          </p:cNvSpPr>
          <p:nvPr>
            <p:custDataLst>
              <p:tags r:id="rId1"/>
            </p:custDataLst>
          </p:nvPr>
        </p:nvSpPr>
        <p:spPr bwMode="auto">
          <a:xfrm>
            <a:off x="2972991" y="3184277"/>
            <a:ext cx="169607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600" b="1" dirty="0" smtClean="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二</a:t>
            </a:r>
            <a:endParaRPr lang="zh-CN" altLang="en-US" sz="360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8" name="矩形 7"/>
          <p:cNvSpPr/>
          <p:nvPr/>
        </p:nvSpPr>
        <p:spPr>
          <a:xfrm>
            <a:off x="6213351" y="3040261"/>
            <a:ext cx="5400600" cy="738664"/>
          </a:xfrm>
          <a:prstGeom prst="rect">
            <a:avLst/>
          </a:prstGeom>
        </p:spPr>
        <p:txBody>
          <a:bodyPr wrap="square" lIns="0" tIns="0" rIns="0" bIns="0">
            <a:spAutoFit/>
          </a:bodyPr>
          <a:lstStyle/>
          <a:p>
            <a:r>
              <a:rPr lang="zh-CN" altLang="en-US" sz="48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西方器乐作品鉴赏</a:t>
            </a:r>
            <a:endParaRPr lang="zh-CN" altLang="en-US" sz="4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500" fill="hold"/>
                                        <p:tgtEl>
                                          <p:spTgt spid="15"/>
                                        </p:tgtEl>
                                        <p:attrNameLst>
                                          <p:attrName>ppt_x</p:attrName>
                                        </p:attrNameLst>
                                      </p:cBhvr>
                                      <p:tavLst>
                                        <p:tav tm="0">
                                          <p:val>
                                            <p:strVal val="0-#ppt_w/2"/>
                                          </p:val>
                                        </p:tav>
                                        <p:tav tm="100000">
                                          <p:val>
                                            <p:strVal val="#ppt_x"/>
                                          </p:val>
                                        </p:tav>
                                      </p:tavLst>
                                    </p:anim>
                                    <p:anim calcmode="lin" valueType="num">
                                      <p:cBhvr additive="base">
                                        <p:cTn id="8" dur="1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fade">
                                      <p:cBhvr>
                                        <p:cTn id="13" dur="500"/>
                                        <p:tgtEl>
                                          <p:spTgt spid="2050"/>
                                        </p:tgtEl>
                                      </p:cBhvr>
                                    </p:animEffect>
                                  </p:childTnLst>
                                </p:cTn>
                              </p:par>
                            </p:childTnLst>
                          </p:cTn>
                        </p:par>
                      </p:childTnLst>
                    </p:cTn>
                  </p:par>
                  <p:par>
                    <p:cTn id="14" fill="hold">
                      <p:stCondLst>
                        <p:cond delay="indefinite"/>
                      </p:stCondLst>
                      <p:childTnLst>
                        <p:par>
                          <p:cTn id="15" fill="hold">
                            <p:stCondLst>
                              <p:cond delay="0"/>
                            </p:stCondLst>
                            <p:childTnLst>
                              <p:par>
                                <p:cTn id="16" presetID="23" presetClass="entr" presetSubtype="32"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strVal val="4*#ppt_w"/>
                                          </p:val>
                                        </p:tav>
                                        <p:tav tm="100000">
                                          <p:val>
                                            <p:strVal val="#ppt_w"/>
                                          </p:val>
                                        </p:tav>
                                      </p:tavLst>
                                    </p:anim>
                                    <p:anim calcmode="lin" valueType="num">
                                      <p:cBhvr>
                                        <p:cTn id="19"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050" grpId="0"/>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12751" y="1240061"/>
            <a:ext cx="2031325" cy="583108"/>
          </a:xfrm>
          <a:prstGeom prst="rect">
            <a:avLst/>
          </a:prstGeom>
        </p:spPr>
        <p:txBody>
          <a:bodyPr wrap="none">
            <a:spAutoFit/>
          </a:bodyPr>
          <a:lstStyle/>
          <a:p>
            <a:pPr algn="just">
              <a:lnSpc>
                <a:spcPct val="150000"/>
              </a:lnSpc>
            </a:pPr>
            <a:r>
              <a:rPr lang="zh-CN" altLang="en-US" sz="2400" dirty="0" smtClean="0"/>
              <a:t>（一）提琴曲</a:t>
            </a:r>
            <a:endParaRPr lang="zh-CN" altLang="en-US" sz="2400" dirty="0" smtClean="0"/>
          </a:p>
        </p:txBody>
      </p:sp>
      <p:sp>
        <p:nvSpPr>
          <p:cNvPr id="8" name="矩形 7"/>
          <p:cNvSpPr/>
          <p:nvPr/>
        </p:nvSpPr>
        <p:spPr>
          <a:xfrm>
            <a:off x="956767" y="1960141"/>
            <a:ext cx="11161240" cy="1107996"/>
          </a:xfrm>
          <a:prstGeom prst="rect">
            <a:avLst/>
          </a:prstGeom>
        </p:spPr>
        <p:txBody>
          <a:bodyPr wrap="square">
            <a:spAutoFit/>
          </a:bodyPr>
          <a:lstStyle/>
          <a:p>
            <a:pPr algn="just">
              <a:lnSpc>
                <a:spcPct val="150000"/>
              </a:lnSpc>
            </a:pPr>
            <a:r>
              <a:rPr lang="zh-CN" altLang="en-US" sz="2200" dirty="0" smtClean="0">
                <a:latin typeface="+mn-ea"/>
                <a:ea typeface="+mn-ea"/>
              </a:rPr>
              <a:t>    提琴是弓弦乐器，起源于古代东方弦乐器，后在欧洲经过长期演变，</a:t>
            </a:r>
            <a:r>
              <a:rPr lang="en-US" altLang="zh-CN" sz="2200" dirty="0" smtClean="0">
                <a:latin typeface="+mn-ea"/>
                <a:ea typeface="+mn-ea"/>
              </a:rPr>
              <a:t>15</a:t>
            </a:r>
            <a:r>
              <a:rPr lang="zh-CN" altLang="en-US" sz="2200" dirty="0" smtClean="0">
                <a:latin typeface="+mn-ea"/>
                <a:ea typeface="+mn-ea"/>
              </a:rPr>
              <a:t>世</a:t>
            </a:r>
            <a:r>
              <a:rPr lang="zh-CN" altLang="en-US" sz="2200" dirty="0" smtClean="0">
                <a:latin typeface="+mn-ea"/>
                <a:ea typeface="+mn-ea"/>
              </a:rPr>
              <a:t>纪末至</a:t>
            </a:r>
            <a:r>
              <a:rPr lang="en-US" altLang="zh-CN" sz="2200" dirty="0" smtClean="0">
                <a:latin typeface="+mn-ea"/>
                <a:ea typeface="+mn-ea"/>
              </a:rPr>
              <a:t>16</a:t>
            </a:r>
            <a:r>
              <a:rPr lang="zh-CN" altLang="en-US" sz="2200" dirty="0" smtClean="0">
                <a:latin typeface="+mn-ea"/>
                <a:ea typeface="+mn-ea"/>
              </a:rPr>
              <a:t>世纪后期逐渐定型。提琴分为小提琴、中提琴、大提琴和低音提琴四类。</a:t>
            </a:r>
            <a:endParaRPr lang="zh-CN" altLang="en-US" sz="2200" dirty="0" smtClean="0">
              <a:latin typeface="+mn-ea"/>
              <a:ea typeface="+mn-ea"/>
            </a:endParaRPr>
          </a:p>
        </p:txBody>
      </p:sp>
      <p:pic>
        <p:nvPicPr>
          <p:cNvPr id="9" name="图片 8" descr="交响乐.jpg"/>
          <p:cNvPicPr>
            <a:picLocks noChangeAspect="1"/>
          </p:cNvPicPr>
          <p:nvPr/>
        </p:nvPicPr>
        <p:blipFill>
          <a:blip r:embed="rId1" cstate="print"/>
          <a:stretch>
            <a:fillRect/>
          </a:stretch>
        </p:blipFill>
        <p:spPr>
          <a:xfrm>
            <a:off x="3994056" y="3215898"/>
            <a:ext cx="5086860" cy="338784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小提琴.jpg"/>
          <p:cNvPicPr>
            <a:picLocks noChangeAspect="1"/>
          </p:cNvPicPr>
          <p:nvPr/>
        </p:nvPicPr>
        <p:blipFill>
          <a:blip r:embed="rId1" cstate="print"/>
          <a:stretch>
            <a:fillRect/>
          </a:stretch>
        </p:blipFill>
        <p:spPr>
          <a:xfrm>
            <a:off x="956767" y="3616325"/>
            <a:ext cx="2952328" cy="2952328"/>
          </a:xfrm>
          <a:prstGeom prst="rect">
            <a:avLst/>
          </a:prstGeom>
        </p:spPr>
      </p:pic>
      <p:sp>
        <p:nvSpPr>
          <p:cNvPr id="7" name="矩形 6"/>
          <p:cNvSpPr/>
          <p:nvPr/>
        </p:nvSpPr>
        <p:spPr>
          <a:xfrm>
            <a:off x="956767" y="1384077"/>
            <a:ext cx="11089232" cy="1615827"/>
          </a:xfrm>
          <a:prstGeom prst="rect">
            <a:avLst/>
          </a:prstGeom>
        </p:spPr>
        <p:txBody>
          <a:bodyPr wrap="square">
            <a:spAutoFit/>
          </a:bodyPr>
          <a:lstStyle/>
          <a:p>
            <a:pPr algn="just">
              <a:lnSpc>
                <a:spcPct val="150000"/>
              </a:lnSpc>
            </a:pPr>
            <a:r>
              <a:rPr lang="zh-CN" altLang="en-US" sz="2200" dirty="0" smtClean="0">
                <a:latin typeface="+mn-ea"/>
                <a:ea typeface="+mn-ea"/>
              </a:rPr>
              <a:t>    小提琴（</a:t>
            </a:r>
            <a:r>
              <a:rPr lang="en-US" altLang="zh-CN" sz="2200" dirty="0" smtClean="0">
                <a:latin typeface="+mn-ea"/>
                <a:ea typeface="+mn-ea"/>
              </a:rPr>
              <a:t>violin</a:t>
            </a:r>
            <a:r>
              <a:rPr lang="zh-CN" altLang="en-US" sz="2200" dirty="0" smtClean="0">
                <a:latin typeface="+mn-ea"/>
                <a:ea typeface="+mn-ea"/>
              </a:rPr>
              <a:t>），属于弓弦乐器，是现代管弦乐团弦乐组中最重要的乐器。作为现代弦乐器中最具分量的乐器，小提琴主要的特点在于其辉煌的声音、高度的演奏技巧和丰富、广泛的表现力。</a:t>
            </a:r>
            <a:endParaRPr lang="zh-CN" altLang="en-US" sz="2200" dirty="0" smtClean="0">
              <a:latin typeface="+mn-ea"/>
              <a:ea typeface="+mn-ea"/>
            </a:endParaRPr>
          </a:p>
        </p:txBody>
      </p:sp>
      <p:sp>
        <p:nvSpPr>
          <p:cNvPr id="8" name="矩形 7"/>
          <p:cNvSpPr/>
          <p:nvPr/>
        </p:nvSpPr>
        <p:spPr>
          <a:xfrm>
            <a:off x="1532831" y="2968253"/>
            <a:ext cx="6109365" cy="520848"/>
          </a:xfrm>
          <a:prstGeom prst="rect">
            <a:avLst/>
          </a:prstGeom>
        </p:spPr>
        <p:txBody>
          <a:bodyPr wrap="none">
            <a:spAutoFit/>
          </a:bodyPr>
          <a:lstStyle/>
          <a:p>
            <a:pPr algn="just">
              <a:lnSpc>
                <a:spcPct val="150000"/>
              </a:lnSpc>
            </a:pPr>
            <a:r>
              <a:rPr lang="zh-CN" altLang="en-US" sz="2200" dirty="0" smtClean="0">
                <a:latin typeface="+mn-ea"/>
                <a:ea typeface="+mn-ea"/>
              </a:rPr>
              <a:t>小提琴上有指板、四根弦，按纯五度音程定弦。</a:t>
            </a:r>
            <a:endParaRPr lang="zh-CN" altLang="en-US" sz="2200" dirty="0" smtClean="0">
              <a:latin typeface="+mn-ea"/>
              <a:ea typeface="+mn-ea"/>
            </a:endParaRPr>
          </a:p>
        </p:txBody>
      </p:sp>
      <p:sp>
        <p:nvSpPr>
          <p:cNvPr id="9" name="矩形 8"/>
          <p:cNvSpPr/>
          <p:nvPr/>
        </p:nvSpPr>
        <p:spPr>
          <a:xfrm>
            <a:off x="4269135" y="4048373"/>
            <a:ext cx="7776864" cy="1615827"/>
          </a:xfrm>
          <a:prstGeom prst="rect">
            <a:avLst/>
          </a:prstGeom>
        </p:spPr>
        <p:txBody>
          <a:bodyPr wrap="square">
            <a:spAutoFit/>
          </a:bodyPr>
          <a:lstStyle/>
          <a:p>
            <a:pPr algn="just">
              <a:lnSpc>
                <a:spcPct val="150000"/>
              </a:lnSpc>
            </a:pPr>
            <a:r>
              <a:rPr lang="zh-CN" altLang="en-US" sz="2200" dirty="0" smtClean="0">
                <a:latin typeface="+mn-ea"/>
                <a:ea typeface="+mn-ea"/>
              </a:rPr>
              <a:t>    小提琴在交响乐队中，分为第一小提琴和第二小提琴。第一小提琴常担任乐曲的主旋律，第二小提琴则担任乐曲主要声部的和声伴奏。</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中提琴.jpg"/>
          <p:cNvPicPr>
            <a:picLocks noChangeAspect="1"/>
          </p:cNvPicPr>
          <p:nvPr/>
        </p:nvPicPr>
        <p:blipFill>
          <a:blip r:embed="rId1" cstate="print"/>
          <a:stretch>
            <a:fillRect/>
          </a:stretch>
        </p:blipFill>
        <p:spPr>
          <a:xfrm>
            <a:off x="8949655" y="2104157"/>
            <a:ext cx="3228269" cy="4012365"/>
          </a:xfrm>
          <a:prstGeom prst="rect">
            <a:avLst/>
          </a:prstGeom>
        </p:spPr>
      </p:pic>
      <p:sp>
        <p:nvSpPr>
          <p:cNvPr id="7" name="矩形 6"/>
          <p:cNvSpPr/>
          <p:nvPr/>
        </p:nvSpPr>
        <p:spPr>
          <a:xfrm>
            <a:off x="1100783" y="2104157"/>
            <a:ext cx="7560840" cy="3139321"/>
          </a:xfrm>
          <a:prstGeom prst="rect">
            <a:avLst/>
          </a:prstGeom>
        </p:spPr>
        <p:txBody>
          <a:bodyPr wrap="square">
            <a:spAutoFit/>
          </a:bodyPr>
          <a:lstStyle/>
          <a:p>
            <a:pPr algn="just">
              <a:lnSpc>
                <a:spcPct val="150000"/>
              </a:lnSpc>
            </a:pPr>
            <a:r>
              <a:rPr lang="zh-CN" altLang="en-US" sz="2200" dirty="0" smtClean="0">
                <a:latin typeface="+mn-ea"/>
                <a:ea typeface="+mn-ea"/>
              </a:rPr>
              <a:t>    中提琴仅比小提琴大七分之一，外形几乎一模一样，形状、构造和演奏方法也类似于小提琴，音色较低沉。</a:t>
            </a:r>
            <a:endParaRPr lang="en-US" altLang="zh-CN" sz="2200" dirty="0" smtClean="0">
              <a:latin typeface="+mn-ea"/>
              <a:ea typeface="+mn-ea"/>
            </a:endParaRPr>
          </a:p>
          <a:p>
            <a:pPr algn="just">
              <a:lnSpc>
                <a:spcPct val="150000"/>
              </a:lnSpc>
            </a:pPr>
            <a:r>
              <a:rPr lang="en-US" altLang="zh-CN" sz="2200" dirty="0" smtClean="0">
                <a:latin typeface="+mn-ea"/>
                <a:ea typeface="+mn-ea"/>
              </a:rPr>
              <a:t>    </a:t>
            </a:r>
            <a:endParaRPr lang="en-US" altLang="zh-CN" sz="2200" dirty="0" smtClean="0">
              <a:latin typeface="+mn-ea"/>
              <a:ea typeface="+mn-ea"/>
            </a:endParaRPr>
          </a:p>
          <a:p>
            <a:pPr algn="just">
              <a:lnSpc>
                <a:spcPct val="150000"/>
              </a:lnSpc>
            </a:pPr>
            <a:r>
              <a:rPr lang="en-US" altLang="zh-CN" sz="2200" dirty="0" smtClean="0">
                <a:latin typeface="+mn-ea"/>
                <a:ea typeface="+mn-ea"/>
              </a:rPr>
              <a:t>    </a:t>
            </a:r>
            <a:r>
              <a:rPr lang="zh-CN" altLang="en-US" sz="2200" dirty="0" smtClean="0">
                <a:latin typeface="+mn-ea"/>
                <a:ea typeface="+mn-ea"/>
              </a:rPr>
              <a:t>中提琴广泛应用于管弦乐队、交响乐队及室内乐（尤其是弦乐四重奏）中。但中提琴通常担当中音声部，为主旋律起伴奏和衬托作用。</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大提琴.jpg"/>
          <p:cNvPicPr>
            <a:picLocks noChangeAspect="1"/>
          </p:cNvPicPr>
          <p:nvPr/>
        </p:nvPicPr>
        <p:blipFill>
          <a:blip r:embed="rId1" cstate="print"/>
          <a:stretch>
            <a:fillRect/>
          </a:stretch>
        </p:blipFill>
        <p:spPr>
          <a:xfrm>
            <a:off x="1604839" y="1384077"/>
            <a:ext cx="3378200" cy="5080000"/>
          </a:xfrm>
          <a:prstGeom prst="rect">
            <a:avLst/>
          </a:prstGeom>
        </p:spPr>
      </p:pic>
      <p:sp>
        <p:nvSpPr>
          <p:cNvPr id="7" name="矩形 6"/>
          <p:cNvSpPr/>
          <p:nvPr/>
        </p:nvSpPr>
        <p:spPr>
          <a:xfrm>
            <a:off x="5133231" y="2536205"/>
            <a:ext cx="6429375" cy="2631490"/>
          </a:xfrm>
          <a:prstGeom prst="rect">
            <a:avLst/>
          </a:prstGeom>
        </p:spPr>
        <p:txBody>
          <a:bodyPr>
            <a:spAutoFit/>
          </a:bodyPr>
          <a:lstStyle/>
          <a:p>
            <a:pPr algn="just">
              <a:lnSpc>
                <a:spcPct val="150000"/>
              </a:lnSpc>
            </a:pPr>
            <a:r>
              <a:rPr lang="zh-CN" altLang="en-US" sz="2200" dirty="0" smtClean="0">
                <a:latin typeface="+mn-ea"/>
                <a:ea typeface="+mn-ea"/>
              </a:rPr>
              <a:t>    大提琴是管弦乐队中必不可少的次中音或低音弦乐器，音色浑厚丰满，具有开朗的性格，擅长演奏抒情的旋律，表达深沉而复杂的感情，在乐队中演奏低音时与低音提琴构成八度，共同负担和声的低音声部。</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8"/>
          <p:cNvSpPr/>
          <p:nvPr/>
        </p:nvSpPr>
        <p:spPr bwMode="auto">
          <a:xfrm>
            <a:off x="276928" y="1862169"/>
            <a:ext cx="3548451" cy="3546483"/>
          </a:xfrm>
          <a:custGeom>
            <a:avLst/>
            <a:gdLst>
              <a:gd name="T0" fmla="*/ 929 w 1857"/>
              <a:gd name="T1" fmla="*/ 0 h 1855"/>
              <a:gd name="T2" fmla="*/ 1857 w 1857"/>
              <a:gd name="T3" fmla="*/ 928 h 1855"/>
              <a:gd name="T4" fmla="*/ 929 w 1857"/>
              <a:gd name="T5" fmla="*/ 1855 h 1855"/>
              <a:gd name="T6" fmla="*/ 0 w 1857"/>
              <a:gd name="T7" fmla="*/ 928 h 1855"/>
              <a:gd name="T8" fmla="*/ 929 w 1857"/>
              <a:gd name="T9" fmla="*/ 0 h 1855"/>
            </a:gdLst>
            <a:ahLst/>
            <a:cxnLst>
              <a:cxn ang="0">
                <a:pos x="T0" y="T1"/>
              </a:cxn>
              <a:cxn ang="0">
                <a:pos x="T2" y="T3"/>
              </a:cxn>
              <a:cxn ang="0">
                <a:pos x="T4" y="T5"/>
              </a:cxn>
              <a:cxn ang="0">
                <a:pos x="T6" y="T7"/>
              </a:cxn>
              <a:cxn ang="0">
                <a:pos x="T8" y="T9"/>
              </a:cxn>
            </a:cxnLst>
            <a:rect l="0" t="0" r="r" b="b"/>
            <a:pathLst>
              <a:path w="1857" h="1855">
                <a:moveTo>
                  <a:pt x="929" y="0"/>
                </a:moveTo>
                <a:lnTo>
                  <a:pt x="1857" y="928"/>
                </a:lnTo>
                <a:lnTo>
                  <a:pt x="929" y="1855"/>
                </a:lnTo>
                <a:lnTo>
                  <a:pt x="0" y="928"/>
                </a:lnTo>
                <a:lnTo>
                  <a:pt x="929" y="0"/>
                </a:lnTo>
                <a:close/>
              </a:path>
            </a:pathLst>
          </a:custGeom>
          <a:solidFill>
            <a:srgbClr val="00B0F0"/>
          </a:solidFill>
          <a:ln w="0">
            <a:noFill/>
            <a:prstDash val="solid"/>
            <a:round/>
          </a:ln>
        </p:spPr>
        <p:txBody>
          <a:bodyPr vert="horz" wrap="square" lIns="128573" tIns="64286" rIns="128573" bIns="64286" numCol="1" anchor="t" anchorCtr="0" compatLnSpc="1"/>
          <a:lstStyle/>
          <a:p>
            <a:endParaRPr lang="zh-CN" altLang="en-US" sz="2000"/>
          </a:p>
        </p:txBody>
      </p:sp>
      <p:sp>
        <p:nvSpPr>
          <p:cNvPr id="2050" name="文本框 2"/>
          <p:cNvSpPr txBox="1">
            <a:spLocks noChangeArrowheads="1"/>
          </p:cNvSpPr>
          <p:nvPr>
            <p:custDataLst>
              <p:tags r:id="rId1"/>
            </p:custDataLst>
          </p:nvPr>
        </p:nvSpPr>
        <p:spPr bwMode="auto">
          <a:xfrm>
            <a:off x="1233091" y="3248412"/>
            <a:ext cx="169607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600" b="1" dirty="0" smtClean="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一</a:t>
            </a:r>
            <a:endParaRPr lang="zh-CN" altLang="en-US" sz="360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8" name="矩形 7"/>
          <p:cNvSpPr/>
          <p:nvPr/>
        </p:nvSpPr>
        <p:spPr>
          <a:xfrm>
            <a:off x="3755901" y="3104396"/>
            <a:ext cx="5400600" cy="738664"/>
          </a:xfrm>
          <a:prstGeom prst="rect">
            <a:avLst/>
          </a:prstGeom>
        </p:spPr>
        <p:txBody>
          <a:bodyPr wrap="square" lIns="0" tIns="0" rIns="0" bIns="0">
            <a:spAutoFit/>
          </a:bodyPr>
          <a:lstStyle/>
          <a:p>
            <a:r>
              <a:rPr lang="zh-CN" altLang="en-US" sz="48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中国民族乐器概述</a:t>
            </a:r>
            <a:endParaRPr lang="zh-CN" altLang="en-US" sz="4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4" name="组合 13"/>
          <p:cNvGrpSpPr/>
          <p:nvPr/>
        </p:nvGrpSpPr>
        <p:grpSpPr>
          <a:xfrm>
            <a:off x="8908241" y="1083465"/>
            <a:ext cx="3915935" cy="5204434"/>
            <a:chOff x="6139666" y="1360714"/>
            <a:chExt cx="3915935" cy="5204434"/>
          </a:xfrm>
        </p:grpSpPr>
        <p:grpSp>
          <p:nvGrpSpPr>
            <p:cNvPr id="2" name="组合 1"/>
            <p:cNvGrpSpPr/>
            <p:nvPr/>
          </p:nvGrpSpPr>
          <p:grpSpPr>
            <a:xfrm>
              <a:off x="8806896" y="3592285"/>
              <a:ext cx="1248705" cy="2949682"/>
              <a:chOff x="3951867" y="2125914"/>
              <a:chExt cx="1763481" cy="4165682"/>
            </a:xfrm>
          </p:grpSpPr>
          <p:grpSp>
            <p:nvGrpSpPr>
              <p:cNvPr id="33" name="组合 32"/>
              <p:cNvGrpSpPr/>
              <p:nvPr/>
            </p:nvGrpSpPr>
            <p:grpSpPr>
              <a:xfrm rot="16200000">
                <a:off x="3756655" y="5134591"/>
                <a:ext cx="2180892" cy="133118"/>
                <a:chOff x="1205579" y="4054663"/>
                <a:chExt cx="6711828" cy="1448655"/>
              </a:xfrm>
              <a:solidFill>
                <a:srgbClr val="054A89"/>
              </a:solidFill>
            </p:grpSpPr>
            <p:sp>
              <p:nvSpPr>
                <p:cNvPr id="41" name="任意多边形: 形状 84"/>
                <p:cNvSpPr/>
                <p:nvPr/>
              </p:nvSpPr>
              <p:spPr>
                <a:xfrm>
                  <a:off x="1325924" y="4655997"/>
                  <a:ext cx="6471138" cy="847321"/>
                </a:xfrm>
                <a:custGeom>
                  <a:avLst/>
                  <a:gdLst>
                    <a:gd name="connsiteX0" fmla="*/ 0 w 7033846"/>
                    <a:gd name="connsiteY0" fmla="*/ 538593 h 850188"/>
                    <a:gd name="connsiteX1" fmla="*/ 1607736 w 7033846"/>
                    <a:gd name="connsiteY1" fmla="*/ 6030 h 850188"/>
                    <a:gd name="connsiteX2" fmla="*/ 2391508 w 7033846"/>
                    <a:gd name="connsiteY2" fmla="*/ 850092 h 850188"/>
                    <a:gd name="connsiteX3" fmla="*/ 3205424 w 7033846"/>
                    <a:gd name="connsiteY3" fmla="*/ 66320 h 850188"/>
                    <a:gd name="connsiteX4" fmla="*/ 4180114 w 7033846"/>
                    <a:gd name="connsiteY4" fmla="*/ 769705 h 850188"/>
                    <a:gd name="connsiteX5" fmla="*/ 4903595 w 7033846"/>
                    <a:gd name="connsiteY5" fmla="*/ 86417 h 850188"/>
                    <a:gd name="connsiteX6" fmla="*/ 5888334 w 7033846"/>
                    <a:gd name="connsiteY6" fmla="*/ 809898 h 850188"/>
                    <a:gd name="connsiteX7" fmla="*/ 6702250 w 7033846"/>
                    <a:gd name="connsiteY7" fmla="*/ 96465 h 850188"/>
                    <a:gd name="connsiteX8" fmla="*/ 7033846 w 7033846"/>
                    <a:gd name="connsiteY8" fmla="*/ 66320 h 850188"/>
                    <a:gd name="connsiteX0-1" fmla="*/ 0 w 6371023"/>
                    <a:gd name="connsiteY0-2" fmla="*/ 606064 h 847321"/>
                    <a:gd name="connsiteX1-3" fmla="*/ 944913 w 6371023"/>
                    <a:gd name="connsiteY1-4" fmla="*/ 3163 h 847321"/>
                    <a:gd name="connsiteX2-5" fmla="*/ 1728685 w 6371023"/>
                    <a:gd name="connsiteY2-6" fmla="*/ 847225 h 847321"/>
                    <a:gd name="connsiteX3-7" fmla="*/ 2542601 w 6371023"/>
                    <a:gd name="connsiteY3-8" fmla="*/ 63453 h 847321"/>
                    <a:gd name="connsiteX4-9" fmla="*/ 3517291 w 6371023"/>
                    <a:gd name="connsiteY4-10" fmla="*/ 766838 h 847321"/>
                    <a:gd name="connsiteX5-11" fmla="*/ 4240772 w 6371023"/>
                    <a:gd name="connsiteY5-12" fmla="*/ 83550 h 847321"/>
                    <a:gd name="connsiteX6-13" fmla="*/ 5225511 w 6371023"/>
                    <a:gd name="connsiteY6-14" fmla="*/ 807031 h 847321"/>
                    <a:gd name="connsiteX7-15" fmla="*/ 6039427 w 6371023"/>
                    <a:gd name="connsiteY7-16" fmla="*/ 93598 h 847321"/>
                    <a:gd name="connsiteX8-17" fmla="*/ 6371023 w 6371023"/>
                    <a:gd name="connsiteY8-18" fmla="*/ 63453 h 84732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371023" h="847321">
                      <a:moveTo>
                        <a:pt x="0" y="606064"/>
                      </a:moveTo>
                      <a:cubicBezTo>
                        <a:pt x="604575" y="313824"/>
                        <a:pt x="656799" y="-37030"/>
                        <a:pt x="944913" y="3163"/>
                      </a:cubicBezTo>
                      <a:cubicBezTo>
                        <a:pt x="1233027" y="43356"/>
                        <a:pt x="1462404" y="837177"/>
                        <a:pt x="1728685" y="847225"/>
                      </a:cubicBezTo>
                      <a:cubicBezTo>
                        <a:pt x="1994966" y="857273"/>
                        <a:pt x="2244500" y="76851"/>
                        <a:pt x="2542601" y="63453"/>
                      </a:cubicBezTo>
                      <a:cubicBezTo>
                        <a:pt x="2840702" y="50055"/>
                        <a:pt x="3234263" y="763489"/>
                        <a:pt x="3517291" y="766838"/>
                      </a:cubicBezTo>
                      <a:cubicBezTo>
                        <a:pt x="3800319" y="770187"/>
                        <a:pt x="3956069" y="76851"/>
                        <a:pt x="4240772" y="83550"/>
                      </a:cubicBezTo>
                      <a:cubicBezTo>
                        <a:pt x="4525475" y="90249"/>
                        <a:pt x="4925735" y="805356"/>
                        <a:pt x="5225511" y="807031"/>
                      </a:cubicBezTo>
                      <a:cubicBezTo>
                        <a:pt x="5525287" y="808706"/>
                        <a:pt x="5848508" y="217528"/>
                        <a:pt x="6039427" y="93598"/>
                      </a:cubicBezTo>
                      <a:cubicBezTo>
                        <a:pt x="6230346" y="-30332"/>
                        <a:pt x="6300684" y="16560"/>
                        <a:pt x="6371023" y="63453"/>
                      </a:cubicBezTo>
                    </a:path>
                  </a:pathLst>
                </a:custGeom>
                <a:solidFill>
                  <a:srgbClr val="FED909"/>
                </a:solidFill>
                <a:ln w="76200">
                  <a:solidFill>
                    <a:srgbClr val="FED9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E46988"/>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椭圆 41"/>
                <p:cNvSpPr/>
                <p:nvPr/>
              </p:nvSpPr>
              <p:spPr>
                <a:xfrm>
                  <a:off x="1205579" y="4514307"/>
                  <a:ext cx="330413" cy="973961"/>
                </a:xfrm>
                <a:prstGeom prst="ellipse">
                  <a:avLst/>
                </a:prstGeom>
                <a:solidFill>
                  <a:srgbClr val="FED909"/>
                </a:solidFill>
                <a:ln>
                  <a:solidFill>
                    <a:srgbClr val="FED9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46988"/>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3" name="椭圆 42"/>
                <p:cNvSpPr/>
                <p:nvPr/>
              </p:nvSpPr>
              <p:spPr>
                <a:xfrm>
                  <a:off x="7546693" y="4054663"/>
                  <a:ext cx="370714" cy="946624"/>
                </a:xfrm>
                <a:prstGeom prst="ellipse">
                  <a:avLst/>
                </a:prstGeom>
                <a:solidFill>
                  <a:srgbClr val="FED909"/>
                </a:solidFill>
                <a:ln>
                  <a:solidFill>
                    <a:srgbClr val="FED9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46988"/>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34" name="泪滴形 33"/>
              <p:cNvSpPr/>
              <p:nvPr/>
            </p:nvSpPr>
            <p:spPr>
              <a:xfrm rot="8100000">
                <a:off x="4057998" y="2172048"/>
                <a:ext cx="1657350" cy="1657350"/>
              </a:xfrm>
              <a:prstGeom prst="teardrop">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泪滴形 39"/>
              <p:cNvSpPr/>
              <p:nvPr/>
            </p:nvSpPr>
            <p:spPr>
              <a:xfrm rot="8100000">
                <a:off x="3951867" y="2125914"/>
                <a:ext cx="1657350" cy="1657350"/>
              </a:xfrm>
              <a:prstGeom prst="teardrop">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6" name="组合 15"/>
            <p:cNvGrpSpPr/>
            <p:nvPr/>
          </p:nvGrpSpPr>
          <p:grpSpPr>
            <a:xfrm>
              <a:off x="7125115" y="1360714"/>
              <a:ext cx="2193408" cy="5181253"/>
              <a:chOff x="3951867" y="2125914"/>
              <a:chExt cx="1763481" cy="4165682"/>
            </a:xfrm>
          </p:grpSpPr>
          <p:grpSp>
            <p:nvGrpSpPr>
              <p:cNvPr id="27" name="组合 26"/>
              <p:cNvGrpSpPr/>
              <p:nvPr/>
            </p:nvGrpSpPr>
            <p:grpSpPr>
              <a:xfrm rot="16200000">
                <a:off x="3756655" y="5134591"/>
                <a:ext cx="2180892" cy="133118"/>
                <a:chOff x="1205579" y="4054663"/>
                <a:chExt cx="6711828" cy="1448655"/>
              </a:xfrm>
              <a:solidFill>
                <a:srgbClr val="054A89"/>
              </a:solidFill>
            </p:grpSpPr>
            <p:sp>
              <p:nvSpPr>
                <p:cNvPr id="30" name="任意多边形: 形状 94"/>
                <p:cNvSpPr/>
                <p:nvPr/>
              </p:nvSpPr>
              <p:spPr>
                <a:xfrm>
                  <a:off x="1325924" y="4655997"/>
                  <a:ext cx="6471138" cy="847321"/>
                </a:xfrm>
                <a:custGeom>
                  <a:avLst/>
                  <a:gdLst>
                    <a:gd name="connsiteX0" fmla="*/ 0 w 7033846"/>
                    <a:gd name="connsiteY0" fmla="*/ 538593 h 850188"/>
                    <a:gd name="connsiteX1" fmla="*/ 1607736 w 7033846"/>
                    <a:gd name="connsiteY1" fmla="*/ 6030 h 850188"/>
                    <a:gd name="connsiteX2" fmla="*/ 2391508 w 7033846"/>
                    <a:gd name="connsiteY2" fmla="*/ 850092 h 850188"/>
                    <a:gd name="connsiteX3" fmla="*/ 3205424 w 7033846"/>
                    <a:gd name="connsiteY3" fmla="*/ 66320 h 850188"/>
                    <a:gd name="connsiteX4" fmla="*/ 4180114 w 7033846"/>
                    <a:gd name="connsiteY4" fmla="*/ 769705 h 850188"/>
                    <a:gd name="connsiteX5" fmla="*/ 4903595 w 7033846"/>
                    <a:gd name="connsiteY5" fmla="*/ 86417 h 850188"/>
                    <a:gd name="connsiteX6" fmla="*/ 5888334 w 7033846"/>
                    <a:gd name="connsiteY6" fmla="*/ 809898 h 850188"/>
                    <a:gd name="connsiteX7" fmla="*/ 6702250 w 7033846"/>
                    <a:gd name="connsiteY7" fmla="*/ 96465 h 850188"/>
                    <a:gd name="connsiteX8" fmla="*/ 7033846 w 7033846"/>
                    <a:gd name="connsiteY8" fmla="*/ 66320 h 850188"/>
                    <a:gd name="connsiteX0-1" fmla="*/ 0 w 6371023"/>
                    <a:gd name="connsiteY0-2" fmla="*/ 606064 h 847321"/>
                    <a:gd name="connsiteX1-3" fmla="*/ 944913 w 6371023"/>
                    <a:gd name="connsiteY1-4" fmla="*/ 3163 h 847321"/>
                    <a:gd name="connsiteX2-5" fmla="*/ 1728685 w 6371023"/>
                    <a:gd name="connsiteY2-6" fmla="*/ 847225 h 847321"/>
                    <a:gd name="connsiteX3-7" fmla="*/ 2542601 w 6371023"/>
                    <a:gd name="connsiteY3-8" fmla="*/ 63453 h 847321"/>
                    <a:gd name="connsiteX4-9" fmla="*/ 3517291 w 6371023"/>
                    <a:gd name="connsiteY4-10" fmla="*/ 766838 h 847321"/>
                    <a:gd name="connsiteX5-11" fmla="*/ 4240772 w 6371023"/>
                    <a:gd name="connsiteY5-12" fmla="*/ 83550 h 847321"/>
                    <a:gd name="connsiteX6-13" fmla="*/ 5225511 w 6371023"/>
                    <a:gd name="connsiteY6-14" fmla="*/ 807031 h 847321"/>
                    <a:gd name="connsiteX7-15" fmla="*/ 6039427 w 6371023"/>
                    <a:gd name="connsiteY7-16" fmla="*/ 93598 h 847321"/>
                    <a:gd name="connsiteX8-17" fmla="*/ 6371023 w 6371023"/>
                    <a:gd name="connsiteY8-18" fmla="*/ 63453 h 84732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371023" h="847321">
                      <a:moveTo>
                        <a:pt x="0" y="606064"/>
                      </a:moveTo>
                      <a:cubicBezTo>
                        <a:pt x="604575" y="313824"/>
                        <a:pt x="656799" y="-37030"/>
                        <a:pt x="944913" y="3163"/>
                      </a:cubicBezTo>
                      <a:cubicBezTo>
                        <a:pt x="1233027" y="43356"/>
                        <a:pt x="1462404" y="837177"/>
                        <a:pt x="1728685" y="847225"/>
                      </a:cubicBezTo>
                      <a:cubicBezTo>
                        <a:pt x="1994966" y="857273"/>
                        <a:pt x="2244500" y="76851"/>
                        <a:pt x="2542601" y="63453"/>
                      </a:cubicBezTo>
                      <a:cubicBezTo>
                        <a:pt x="2840702" y="50055"/>
                        <a:pt x="3234263" y="763489"/>
                        <a:pt x="3517291" y="766838"/>
                      </a:cubicBezTo>
                      <a:cubicBezTo>
                        <a:pt x="3800319" y="770187"/>
                        <a:pt x="3956069" y="76851"/>
                        <a:pt x="4240772" y="83550"/>
                      </a:cubicBezTo>
                      <a:cubicBezTo>
                        <a:pt x="4525475" y="90249"/>
                        <a:pt x="4925735" y="805356"/>
                        <a:pt x="5225511" y="807031"/>
                      </a:cubicBezTo>
                      <a:cubicBezTo>
                        <a:pt x="5525287" y="808706"/>
                        <a:pt x="5848508" y="217528"/>
                        <a:pt x="6039427" y="93598"/>
                      </a:cubicBezTo>
                      <a:cubicBezTo>
                        <a:pt x="6230346" y="-30332"/>
                        <a:pt x="6300684" y="16560"/>
                        <a:pt x="6371023" y="63453"/>
                      </a:cubicBezTo>
                    </a:path>
                  </a:pathLst>
                </a:custGeom>
                <a:solidFill>
                  <a:srgbClr val="FED909"/>
                </a:solidFill>
                <a:ln w="76200">
                  <a:solidFill>
                    <a:srgbClr val="FED9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E46988"/>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1" name="椭圆 30"/>
                <p:cNvSpPr/>
                <p:nvPr/>
              </p:nvSpPr>
              <p:spPr>
                <a:xfrm>
                  <a:off x="1205579" y="4514307"/>
                  <a:ext cx="330413" cy="973961"/>
                </a:xfrm>
                <a:prstGeom prst="ellipse">
                  <a:avLst/>
                </a:prstGeom>
                <a:solidFill>
                  <a:srgbClr val="FED909"/>
                </a:solidFill>
                <a:ln>
                  <a:solidFill>
                    <a:srgbClr val="FED9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46988"/>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2" name="椭圆 31"/>
                <p:cNvSpPr/>
                <p:nvPr/>
              </p:nvSpPr>
              <p:spPr>
                <a:xfrm>
                  <a:off x="7546693" y="4054663"/>
                  <a:ext cx="370714" cy="946624"/>
                </a:xfrm>
                <a:prstGeom prst="ellipse">
                  <a:avLst/>
                </a:prstGeom>
                <a:solidFill>
                  <a:srgbClr val="FED909"/>
                </a:solidFill>
                <a:ln>
                  <a:solidFill>
                    <a:srgbClr val="FED9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E46988"/>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28" name="泪滴形 27"/>
              <p:cNvSpPr/>
              <p:nvPr/>
            </p:nvSpPr>
            <p:spPr>
              <a:xfrm rot="8100000">
                <a:off x="4057998" y="2172048"/>
                <a:ext cx="1657350" cy="1657350"/>
              </a:xfrm>
              <a:prstGeom prst="teardrop">
                <a:avLst/>
              </a:prstGeom>
              <a:solidFill>
                <a:srgbClr val="F9374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9" name="泪滴形 28"/>
              <p:cNvSpPr/>
              <p:nvPr/>
            </p:nvSpPr>
            <p:spPr>
              <a:xfrm rot="8100000">
                <a:off x="3951867" y="2125914"/>
                <a:ext cx="1657350" cy="1657350"/>
              </a:xfrm>
              <a:prstGeom prst="teardrop">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7" name="组合 16"/>
            <p:cNvGrpSpPr/>
            <p:nvPr/>
          </p:nvGrpSpPr>
          <p:grpSpPr>
            <a:xfrm>
              <a:off x="6139666" y="3103661"/>
              <a:ext cx="1465370" cy="3461487"/>
              <a:chOff x="3951867" y="2125914"/>
              <a:chExt cx="1763481" cy="4165682"/>
            </a:xfrm>
          </p:grpSpPr>
          <p:grpSp>
            <p:nvGrpSpPr>
              <p:cNvPr id="21" name="组合 20"/>
              <p:cNvGrpSpPr/>
              <p:nvPr/>
            </p:nvGrpSpPr>
            <p:grpSpPr>
              <a:xfrm rot="16200000">
                <a:off x="3756655" y="5134591"/>
                <a:ext cx="2180892" cy="133118"/>
                <a:chOff x="1205579" y="4054663"/>
                <a:chExt cx="6711828" cy="1448655"/>
              </a:xfrm>
              <a:solidFill>
                <a:srgbClr val="054A89"/>
              </a:solidFill>
            </p:grpSpPr>
            <p:sp>
              <p:nvSpPr>
                <p:cNvPr id="24" name="任意多边形: 形状 101"/>
                <p:cNvSpPr/>
                <p:nvPr/>
              </p:nvSpPr>
              <p:spPr>
                <a:xfrm>
                  <a:off x="1325924" y="4655997"/>
                  <a:ext cx="6471138" cy="847321"/>
                </a:xfrm>
                <a:custGeom>
                  <a:avLst/>
                  <a:gdLst>
                    <a:gd name="connsiteX0" fmla="*/ 0 w 7033846"/>
                    <a:gd name="connsiteY0" fmla="*/ 538593 h 850188"/>
                    <a:gd name="connsiteX1" fmla="*/ 1607736 w 7033846"/>
                    <a:gd name="connsiteY1" fmla="*/ 6030 h 850188"/>
                    <a:gd name="connsiteX2" fmla="*/ 2391508 w 7033846"/>
                    <a:gd name="connsiteY2" fmla="*/ 850092 h 850188"/>
                    <a:gd name="connsiteX3" fmla="*/ 3205424 w 7033846"/>
                    <a:gd name="connsiteY3" fmla="*/ 66320 h 850188"/>
                    <a:gd name="connsiteX4" fmla="*/ 4180114 w 7033846"/>
                    <a:gd name="connsiteY4" fmla="*/ 769705 h 850188"/>
                    <a:gd name="connsiteX5" fmla="*/ 4903595 w 7033846"/>
                    <a:gd name="connsiteY5" fmla="*/ 86417 h 850188"/>
                    <a:gd name="connsiteX6" fmla="*/ 5888334 w 7033846"/>
                    <a:gd name="connsiteY6" fmla="*/ 809898 h 850188"/>
                    <a:gd name="connsiteX7" fmla="*/ 6702250 w 7033846"/>
                    <a:gd name="connsiteY7" fmla="*/ 96465 h 850188"/>
                    <a:gd name="connsiteX8" fmla="*/ 7033846 w 7033846"/>
                    <a:gd name="connsiteY8" fmla="*/ 66320 h 850188"/>
                    <a:gd name="connsiteX0-1" fmla="*/ 0 w 6371023"/>
                    <a:gd name="connsiteY0-2" fmla="*/ 606064 h 847321"/>
                    <a:gd name="connsiteX1-3" fmla="*/ 944913 w 6371023"/>
                    <a:gd name="connsiteY1-4" fmla="*/ 3163 h 847321"/>
                    <a:gd name="connsiteX2-5" fmla="*/ 1728685 w 6371023"/>
                    <a:gd name="connsiteY2-6" fmla="*/ 847225 h 847321"/>
                    <a:gd name="connsiteX3-7" fmla="*/ 2542601 w 6371023"/>
                    <a:gd name="connsiteY3-8" fmla="*/ 63453 h 847321"/>
                    <a:gd name="connsiteX4-9" fmla="*/ 3517291 w 6371023"/>
                    <a:gd name="connsiteY4-10" fmla="*/ 766838 h 847321"/>
                    <a:gd name="connsiteX5-11" fmla="*/ 4240772 w 6371023"/>
                    <a:gd name="connsiteY5-12" fmla="*/ 83550 h 847321"/>
                    <a:gd name="connsiteX6-13" fmla="*/ 5225511 w 6371023"/>
                    <a:gd name="connsiteY6-14" fmla="*/ 807031 h 847321"/>
                    <a:gd name="connsiteX7-15" fmla="*/ 6039427 w 6371023"/>
                    <a:gd name="connsiteY7-16" fmla="*/ 93598 h 847321"/>
                    <a:gd name="connsiteX8-17" fmla="*/ 6371023 w 6371023"/>
                    <a:gd name="connsiteY8-18" fmla="*/ 63453 h 84732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371023" h="847321">
                      <a:moveTo>
                        <a:pt x="0" y="606064"/>
                      </a:moveTo>
                      <a:cubicBezTo>
                        <a:pt x="604575" y="313824"/>
                        <a:pt x="656799" y="-37030"/>
                        <a:pt x="944913" y="3163"/>
                      </a:cubicBezTo>
                      <a:cubicBezTo>
                        <a:pt x="1233027" y="43356"/>
                        <a:pt x="1462404" y="837177"/>
                        <a:pt x="1728685" y="847225"/>
                      </a:cubicBezTo>
                      <a:cubicBezTo>
                        <a:pt x="1994966" y="857273"/>
                        <a:pt x="2244500" y="76851"/>
                        <a:pt x="2542601" y="63453"/>
                      </a:cubicBezTo>
                      <a:cubicBezTo>
                        <a:pt x="2840702" y="50055"/>
                        <a:pt x="3234263" y="763489"/>
                        <a:pt x="3517291" y="766838"/>
                      </a:cubicBezTo>
                      <a:cubicBezTo>
                        <a:pt x="3800319" y="770187"/>
                        <a:pt x="3956069" y="76851"/>
                        <a:pt x="4240772" y="83550"/>
                      </a:cubicBezTo>
                      <a:cubicBezTo>
                        <a:pt x="4525475" y="90249"/>
                        <a:pt x="4925735" y="805356"/>
                        <a:pt x="5225511" y="807031"/>
                      </a:cubicBezTo>
                      <a:cubicBezTo>
                        <a:pt x="5525287" y="808706"/>
                        <a:pt x="5848508" y="217528"/>
                        <a:pt x="6039427" y="93598"/>
                      </a:cubicBezTo>
                      <a:cubicBezTo>
                        <a:pt x="6230346" y="-30332"/>
                        <a:pt x="6300684" y="16560"/>
                        <a:pt x="6371023" y="63453"/>
                      </a:cubicBezTo>
                    </a:path>
                  </a:pathLst>
                </a:custGeom>
                <a:solidFill>
                  <a:srgbClr val="FED909"/>
                </a:solidFill>
                <a:ln w="76200">
                  <a:solidFill>
                    <a:srgbClr val="FED9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E46988"/>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5" name="椭圆 24"/>
                <p:cNvSpPr/>
                <p:nvPr/>
              </p:nvSpPr>
              <p:spPr>
                <a:xfrm>
                  <a:off x="1205579" y="4514307"/>
                  <a:ext cx="330413" cy="973961"/>
                </a:xfrm>
                <a:prstGeom prst="ellipse">
                  <a:avLst/>
                </a:prstGeom>
                <a:solidFill>
                  <a:srgbClr val="FED909"/>
                </a:solidFill>
                <a:ln>
                  <a:solidFill>
                    <a:srgbClr val="FED9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46988"/>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 name="椭圆 25"/>
                <p:cNvSpPr/>
                <p:nvPr/>
              </p:nvSpPr>
              <p:spPr>
                <a:xfrm>
                  <a:off x="7546693" y="4054663"/>
                  <a:ext cx="370714" cy="946624"/>
                </a:xfrm>
                <a:prstGeom prst="ellipse">
                  <a:avLst/>
                </a:prstGeom>
                <a:solidFill>
                  <a:srgbClr val="FED909"/>
                </a:solidFill>
                <a:ln>
                  <a:solidFill>
                    <a:srgbClr val="FED9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E46988"/>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22" name="泪滴形 21"/>
              <p:cNvSpPr/>
              <p:nvPr/>
            </p:nvSpPr>
            <p:spPr>
              <a:xfrm rot="8100000">
                <a:off x="4057998" y="2172048"/>
                <a:ext cx="1657350" cy="1657350"/>
              </a:xfrm>
              <a:prstGeom prst="teardrop">
                <a:avLst/>
              </a:prstGeom>
              <a:solidFill>
                <a:srgbClr val="A5A5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3" name="泪滴形 22"/>
              <p:cNvSpPr/>
              <p:nvPr/>
            </p:nvSpPr>
            <p:spPr>
              <a:xfrm rot="8100000">
                <a:off x="3951867" y="2125914"/>
                <a:ext cx="1657350" cy="1657350"/>
              </a:xfrm>
              <a:prstGeom prst="teardrop">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spTree>
    <p:custDataLst>
      <p:tags r:id="rId2"/>
    </p:custData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500" fill="hold"/>
                                        <p:tgtEl>
                                          <p:spTgt spid="15"/>
                                        </p:tgtEl>
                                        <p:attrNameLst>
                                          <p:attrName>ppt_x</p:attrName>
                                        </p:attrNameLst>
                                      </p:cBhvr>
                                      <p:tavLst>
                                        <p:tav tm="0">
                                          <p:val>
                                            <p:strVal val="0-#ppt_w/2"/>
                                          </p:val>
                                        </p:tav>
                                        <p:tav tm="100000">
                                          <p:val>
                                            <p:strVal val="#ppt_x"/>
                                          </p:val>
                                        </p:tav>
                                      </p:tavLst>
                                    </p:anim>
                                    <p:anim calcmode="lin" valueType="num">
                                      <p:cBhvr additive="base">
                                        <p:cTn id="8" dur="1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fade">
                                      <p:cBhvr>
                                        <p:cTn id="13" dur="500"/>
                                        <p:tgtEl>
                                          <p:spTgt spid="2050"/>
                                        </p:tgtEl>
                                      </p:cBhvr>
                                    </p:animEffect>
                                  </p:childTnLst>
                                </p:cTn>
                              </p:par>
                            </p:childTnLst>
                          </p:cTn>
                        </p:par>
                      </p:childTnLst>
                    </p:cTn>
                  </p:par>
                  <p:par>
                    <p:cTn id="14" fill="hold">
                      <p:stCondLst>
                        <p:cond delay="indefinite"/>
                      </p:stCondLst>
                      <p:childTnLst>
                        <p:par>
                          <p:cTn id="15" fill="hold">
                            <p:stCondLst>
                              <p:cond delay="0"/>
                            </p:stCondLst>
                            <p:childTnLst>
                              <p:par>
                                <p:cTn id="16" presetID="23" presetClass="entr" presetSubtype="32"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strVal val="4*#ppt_w"/>
                                          </p:val>
                                        </p:tav>
                                        <p:tav tm="100000">
                                          <p:val>
                                            <p:strVal val="#ppt_w"/>
                                          </p:val>
                                        </p:tav>
                                      </p:tavLst>
                                    </p:anim>
                                    <p:anim calcmode="lin" valueType="num">
                                      <p:cBhvr>
                                        <p:cTn id="19" dur="500" fill="hold"/>
                                        <p:tgtEl>
                                          <p:spTgt spid="8"/>
                                        </p:tgtEl>
                                        <p:attrNameLst>
                                          <p:attrName>ppt_h</p:attrName>
                                        </p:attrNameLst>
                                      </p:cBhvr>
                                      <p:tavLst>
                                        <p:tav tm="0">
                                          <p:val>
                                            <p:strVal val="4*#ppt_h"/>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randombar(horizontal)">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2050" grpId="0"/>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低音提琴.jpg"/>
          <p:cNvPicPr>
            <a:picLocks noChangeAspect="1"/>
          </p:cNvPicPr>
          <p:nvPr/>
        </p:nvPicPr>
        <p:blipFill>
          <a:blip r:embed="rId1" cstate="print"/>
          <a:stretch>
            <a:fillRect/>
          </a:stretch>
        </p:blipFill>
        <p:spPr>
          <a:xfrm>
            <a:off x="2180903" y="2176165"/>
            <a:ext cx="2508056" cy="3529856"/>
          </a:xfrm>
          <a:prstGeom prst="rect">
            <a:avLst/>
          </a:prstGeom>
        </p:spPr>
      </p:pic>
      <p:sp>
        <p:nvSpPr>
          <p:cNvPr id="7" name="矩形 6"/>
          <p:cNvSpPr/>
          <p:nvPr/>
        </p:nvSpPr>
        <p:spPr>
          <a:xfrm>
            <a:off x="4917207" y="2968253"/>
            <a:ext cx="6429375" cy="1615827"/>
          </a:xfrm>
          <a:prstGeom prst="rect">
            <a:avLst/>
          </a:prstGeom>
        </p:spPr>
        <p:txBody>
          <a:bodyPr>
            <a:spAutoFit/>
          </a:bodyPr>
          <a:lstStyle/>
          <a:p>
            <a:pPr algn="just">
              <a:lnSpc>
                <a:spcPct val="150000"/>
              </a:lnSpc>
            </a:pPr>
            <a:r>
              <a:rPr lang="zh-CN" altLang="en-US" sz="2200" dirty="0" smtClean="0">
                <a:latin typeface="+mn-ea"/>
                <a:ea typeface="+mn-ea"/>
              </a:rPr>
              <a:t>    低音提琴是弦乐器中音区最低的一种乐器，它就像楼房的基础一样，扎实地撑起整栋楼房，在乐队中使音响更加厚实，使用拨奏低音效果最佳。</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椭圆 5"/>
          <p:cNvSpPr/>
          <p:nvPr/>
        </p:nvSpPr>
        <p:spPr>
          <a:xfrm>
            <a:off x="1100783" y="1168053"/>
            <a:ext cx="1728192"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244799" y="1384077"/>
            <a:ext cx="1415772" cy="461665"/>
          </a:xfrm>
          <a:prstGeom prst="rect">
            <a:avLst/>
          </a:prstGeom>
        </p:spPr>
        <p:txBody>
          <a:bodyPr wrap="none">
            <a:spAutoFit/>
          </a:bodyPr>
          <a:lstStyle/>
          <a:p>
            <a:pPr algn="just"/>
            <a:r>
              <a:rPr lang="zh-CN" altLang="en-US" sz="2400" dirty="0" smtClean="0"/>
              <a:t>作品介绍</a:t>
            </a:r>
            <a:endParaRPr lang="zh-CN" altLang="en-US" sz="2400" dirty="0"/>
          </a:p>
        </p:txBody>
      </p:sp>
      <p:pic>
        <p:nvPicPr>
          <p:cNvPr id="4098" name="Picture 2"/>
          <p:cNvPicPr>
            <a:picLocks noChangeAspect="1" noChangeArrowheads="1"/>
          </p:cNvPicPr>
          <p:nvPr/>
        </p:nvPicPr>
        <p:blipFill>
          <a:blip r:embed="rId1" cstate="print"/>
          <a:srcRect/>
          <a:stretch>
            <a:fillRect/>
          </a:stretch>
        </p:blipFill>
        <p:spPr bwMode="auto">
          <a:xfrm>
            <a:off x="2252911" y="2176165"/>
            <a:ext cx="3399060" cy="4314725"/>
          </a:xfrm>
          <a:prstGeom prst="rect">
            <a:avLst/>
          </a:prstGeom>
          <a:noFill/>
          <a:ln w="9525">
            <a:noFill/>
            <a:miter lim="800000"/>
            <a:headEnd/>
            <a:tailEnd/>
          </a:ln>
        </p:spPr>
      </p:pic>
      <p:sp>
        <p:nvSpPr>
          <p:cNvPr id="9" name="矩形 8"/>
          <p:cNvSpPr/>
          <p:nvPr/>
        </p:nvSpPr>
        <p:spPr>
          <a:xfrm>
            <a:off x="5781303" y="1888133"/>
            <a:ext cx="5688632" cy="4662815"/>
          </a:xfrm>
          <a:prstGeom prst="rect">
            <a:avLst/>
          </a:prstGeom>
        </p:spPr>
        <p:txBody>
          <a:bodyPr wrap="square">
            <a:spAutoFit/>
          </a:bodyPr>
          <a:lstStyle/>
          <a:p>
            <a:pPr algn="just">
              <a:lnSpc>
                <a:spcPct val="150000"/>
              </a:lnSpc>
            </a:pPr>
            <a:r>
              <a:rPr lang="zh-CN" altLang="en-US" sz="2200" dirty="0" smtClean="0">
                <a:latin typeface="+mn-ea"/>
                <a:ea typeface="+mn-ea"/>
              </a:rPr>
              <a:t>    维瓦尔第（</a:t>
            </a:r>
            <a:r>
              <a:rPr lang="en-US" altLang="zh-CN" sz="2200" dirty="0" smtClean="0">
                <a:latin typeface="+mn-ea"/>
                <a:ea typeface="+mn-ea"/>
              </a:rPr>
              <a:t>1678—1741</a:t>
            </a:r>
            <a:r>
              <a:rPr lang="zh-CN" altLang="en-US" sz="2200" dirty="0" smtClean="0">
                <a:latin typeface="+mn-ea"/>
                <a:ea typeface="+mn-ea"/>
              </a:rPr>
              <a:t>），作曲家、小提琴家，是</a:t>
            </a:r>
            <a:r>
              <a:rPr lang="en-US" altLang="zh-CN" sz="2200" dirty="0" smtClean="0">
                <a:latin typeface="+mn-ea"/>
                <a:ea typeface="+mn-ea"/>
              </a:rPr>
              <a:t>18</a:t>
            </a:r>
            <a:r>
              <a:rPr lang="zh-CN" altLang="en-US" sz="2200" dirty="0" smtClean="0">
                <a:latin typeface="+mn-ea"/>
                <a:ea typeface="+mn-ea"/>
              </a:rPr>
              <a:t>世</a:t>
            </a:r>
            <a:r>
              <a:rPr lang="zh-CN" altLang="en-US" sz="2200" dirty="0" smtClean="0">
                <a:latin typeface="+mn-ea"/>
                <a:ea typeface="+mn-ea"/>
              </a:rPr>
              <a:t>纪前期意大利最杰出的音乐家。他是第一位在乐队中采用单簧管及第一个写长笛协奏曲的作曲家。在协奏曲领域，维瓦尔第最大的贡献是完善了巴洛克协奏曲的形式，为古典协奏曲的形式打下了基础，使协奏曲定型成速度分别为快、慢、快的三个乐章。他的协奏曲</a:t>
            </a:r>
            <a:r>
              <a:rPr lang="en-US" altLang="zh-CN" sz="2200" dirty="0" smtClean="0">
                <a:latin typeface="+mn-ea"/>
                <a:ea typeface="+mn-ea"/>
              </a:rPr>
              <a:t>《</a:t>
            </a:r>
            <a:r>
              <a:rPr lang="zh-CN" altLang="en-US" sz="2200" dirty="0" smtClean="0">
                <a:latin typeface="+mn-ea"/>
                <a:ea typeface="+mn-ea"/>
              </a:rPr>
              <a:t>四季</a:t>
            </a:r>
            <a:r>
              <a:rPr lang="en-US" altLang="zh-CN" sz="2200" dirty="0" smtClean="0">
                <a:latin typeface="+mn-ea"/>
                <a:ea typeface="+mn-ea"/>
              </a:rPr>
              <a:t>》</a:t>
            </a:r>
            <a:r>
              <a:rPr lang="zh-CN" altLang="en-US" sz="2200" dirty="0" smtClean="0">
                <a:latin typeface="+mn-ea"/>
                <a:ea typeface="+mn-ea"/>
              </a:rPr>
              <a:t>是最负盛名的经典作品之一。</a:t>
            </a:r>
            <a:endParaRPr lang="zh-CN" altLang="en-US" sz="2200" dirty="0" smtClean="0">
              <a:latin typeface="+mn-ea"/>
              <a:ea typeface="+mn-ea"/>
            </a:endParaRPr>
          </a:p>
        </p:txBody>
      </p:sp>
      <p:sp>
        <p:nvSpPr>
          <p:cNvPr id="10" name="矩形 9"/>
          <p:cNvSpPr/>
          <p:nvPr/>
        </p:nvSpPr>
        <p:spPr>
          <a:xfrm>
            <a:off x="1532831" y="4048373"/>
            <a:ext cx="648072" cy="584775"/>
          </a:xfrm>
          <a:prstGeom prst="rect">
            <a:avLst/>
          </a:prstGeom>
        </p:spPr>
        <p:txBody>
          <a:bodyPr wrap="square">
            <a:spAutoFit/>
          </a:bodyPr>
          <a:lstStyle/>
          <a:p>
            <a:r>
              <a:rPr lang="zh-CN" altLang="en-US" sz="3200" dirty="0" smtClean="0">
                <a:solidFill>
                  <a:srgbClr val="FF0000"/>
                </a:solidFill>
                <a:latin typeface="+mn-ea"/>
              </a:rPr>
              <a:t>①</a:t>
            </a:r>
            <a:endParaRPr lang="zh-CN" altLang="en-US" sz="3200"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84759" y="1240061"/>
            <a:ext cx="11305256" cy="1615827"/>
          </a:xfrm>
          <a:prstGeom prst="rect">
            <a:avLst/>
          </a:prstGeom>
        </p:spPr>
        <p:txBody>
          <a:bodyPr wrap="square">
            <a:spAutoFit/>
          </a:bodyPr>
          <a:lstStyle/>
          <a:p>
            <a:pPr algn="just">
              <a:lnSpc>
                <a:spcPct val="150000"/>
              </a:lnSpc>
            </a:pPr>
            <a:r>
              <a:rPr lang="en-US" altLang="zh-CN" sz="2200" dirty="0" smtClean="0">
                <a:solidFill>
                  <a:srgbClr val="00B0F0"/>
                </a:solidFill>
                <a:latin typeface="+mn-ea"/>
                <a:ea typeface="+mn-ea"/>
              </a:rPr>
              <a:t>    《</a:t>
            </a:r>
            <a:r>
              <a:rPr lang="zh-CN" altLang="en-US" sz="2200" dirty="0" smtClean="0">
                <a:solidFill>
                  <a:srgbClr val="00B0F0"/>
                </a:solidFill>
                <a:latin typeface="+mn-ea"/>
                <a:ea typeface="+mn-ea"/>
              </a:rPr>
              <a:t>四季</a:t>
            </a:r>
            <a:r>
              <a:rPr lang="en-US" altLang="zh-CN" sz="2200" dirty="0" smtClean="0">
                <a:solidFill>
                  <a:srgbClr val="00B0F0"/>
                </a:solidFill>
                <a:latin typeface="+mn-ea"/>
                <a:ea typeface="+mn-ea"/>
              </a:rPr>
              <a:t>》</a:t>
            </a:r>
            <a:r>
              <a:rPr lang="zh-CN" altLang="en-US" sz="2200" dirty="0" smtClean="0">
                <a:solidFill>
                  <a:srgbClr val="00B0F0"/>
                </a:solidFill>
                <a:latin typeface="+mn-ea"/>
                <a:ea typeface="+mn-ea"/>
              </a:rPr>
              <a:t>是维瓦尔第于</a:t>
            </a:r>
            <a:r>
              <a:rPr lang="en-US" altLang="zh-CN" sz="2200" dirty="0" smtClean="0">
                <a:solidFill>
                  <a:srgbClr val="00B0F0"/>
                </a:solidFill>
                <a:latin typeface="+mn-ea"/>
                <a:ea typeface="+mn-ea"/>
              </a:rPr>
              <a:t>1725</a:t>
            </a:r>
            <a:r>
              <a:rPr lang="zh-CN" altLang="en-US" sz="2200" dirty="0" smtClean="0">
                <a:solidFill>
                  <a:srgbClr val="00B0F0"/>
                </a:solidFill>
                <a:latin typeface="+mn-ea"/>
                <a:ea typeface="+mn-ea"/>
              </a:rPr>
              <a:t>年</a:t>
            </a:r>
            <a:r>
              <a:rPr lang="zh-CN" altLang="en-US" sz="2200" dirty="0" smtClean="0">
                <a:solidFill>
                  <a:srgbClr val="00B0F0"/>
                </a:solidFill>
                <a:latin typeface="+mn-ea"/>
                <a:ea typeface="+mn-ea"/>
              </a:rPr>
              <a:t>发表并题献给波西米亚伯爵</a:t>
            </a:r>
            <a:r>
              <a:rPr lang="en-US" altLang="zh-CN" sz="2200" dirty="0" smtClean="0">
                <a:solidFill>
                  <a:srgbClr val="00B0F0"/>
                </a:solidFill>
                <a:latin typeface="+mn-ea"/>
                <a:ea typeface="+mn-ea"/>
              </a:rPr>
              <a:t>W</a:t>
            </a:r>
            <a:r>
              <a:rPr lang="en-US" altLang="zh-CN" sz="2200" dirty="0" smtClean="0">
                <a:solidFill>
                  <a:srgbClr val="00B0F0"/>
                </a:solidFill>
                <a:latin typeface="+mn-ea"/>
                <a:ea typeface="+mn-ea"/>
              </a:rPr>
              <a:t>•</a:t>
            </a:r>
            <a:r>
              <a:rPr lang="zh-CN" altLang="en-US" sz="2200" dirty="0" smtClean="0">
                <a:solidFill>
                  <a:srgbClr val="00B0F0"/>
                </a:solidFill>
                <a:latin typeface="+mn-ea"/>
                <a:ea typeface="+mn-ea"/>
              </a:rPr>
              <a:t>冯</a:t>
            </a:r>
            <a:r>
              <a:rPr lang="en-US" altLang="zh-CN" sz="2200" dirty="0" smtClean="0">
                <a:solidFill>
                  <a:srgbClr val="00B0F0"/>
                </a:solidFill>
                <a:latin typeface="+mn-ea"/>
                <a:ea typeface="+mn-ea"/>
              </a:rPr>
              <a:t>•</a:t>
            </a:r>
            <a:r>
              <a:rPr lang="zh-CN" altLang="en-US" sz="2200" dirty="0" smtClean="0">
                <a:solidFill>
                  <a:srgbClr val="00B0F0"/>
                </a:solidFill>
                <a:latin typeface="+mn-ea"/>
                <a:ea typeface="+mn-ea"/>
              </a:rPr>
              <a:t>莫</a:t>
            </a:r>
            <a:r>
              <a:rPr lang="zh-CN" altLang="en-US" sz="2200" dirty="0" smtClean="0">
                <a:solidFill>
                  <a:srgbClr val="00B0F0"/>
                </a:solidFill>
                <a:latin typeface="+mn-ea"/>
                <a:ea typeface="+mn-ea"/>
              </a:rPr>
              <a:t>尔津的一套大型作品</a:t>
            </a:r>
            <a:r>
              <a:rPr lang="en-US" altLang="zh-CN" sz="2200" dirty="0" smtClean="0">
                <a:solidFill>
                  <a:srgbClr val="00B0F0"/>
                </a:solidFill>
                <a:latin typeface="+mn-ea"/>
                <a:ea typeface="+mn-ea"/>
              </a:rPr>
              <a:t>《</a:t>
            </a:r>
            <a:r>
              <a:rPr lang="zh-CN" altLang="en-US" sz="2200" dirty="0" smtClean="0">
                <a:solidFill>
                  <a:srgbClr val="00B0F0"/>
                </a:solidFill>
                <a:latin typeface="+mn-ea"/>
                <a:ea typeface="+mn-ea"/>
              </a:rPr>
              <a:t>和声与创意的尝试</a:t>
            </a:r>
            <a:r>
              <a:rPr lang="en-US" altLang="zh-CN" sz="2200" dirty="0" smtClean="0">
                <a:solidFill>
                  <a:srgbClr val="00B0F0"/>
                </a:solidFill>
                <a:latin typeface="+mn-ea"/>
                <a:ea typeface="+mn-ea"/>
              </a:rPr>
              <a:t>》</a:t>
            </a:r>
            <a:r>
              <a:rPr lang="zh-CN" altLang="en-US" sz="2200" dirty="0" smtClean="0">
                <a:solidFill>
                  <a:srgbClr val="00B0F0"/>
                </a:solidFill>
                <a:latin typeface="+mn-ea"/>
                <a:ea typeface="+mn-ea"/>
              </a:rPr>
              <a:t>中的前四部，分别题作春、夏、秋、冬，合称“四季”，属于巴洛克时期的独奏协奏曲。第一首</a:t>
            </a:r>
            <a:r>
              <a:rPr lang="en-US" altLang="zh-CN" sz="2200" dirty="0" smtClean="0">
                <a:solidFill>
                  <a:srgbClr val="00B0F0"/>
                </a:solidFill>
                <a:latin typeface="+mn-ea"/>
                <a:ea typeface="+mn-ea"/>
              </a:rPr>
              <a:t>《</a:t>
            </a:r>
            <a:r>
              <a:rPr lang="zh-CN" altLang="en-US" sz="2200" dirty="0" smtClean="0">
                <a:solidFill>
                  <a:srgbClr val="00B0F0"/>
                </a:solidFill>
                <a:latin typeface="+mn-ea"/>
                <a:ea typeface="+mn-ea"/>
              </a:rPr>
              <a:t>春</a:t>
            </a:r>
            <a:r>
              <a:rPr lang="en-US" altLang="zh-CN" sz="2200" dirty="0" smtClean="0">
                <a:solidFill>
                  <a:srgbClr val="00B0F0"/>
                </a:solidFill>
                <a:latin typeface="+mn-ea"/>
                <a:ea typeface="+mn-ea"/>
              </a:rPr>
              <a:t>》</a:t>
            </a:r>
            <a:r>
              <a:rPr lang="zh-CN" altLang="en-US" sz="2200" dirty="0" smtClean="0">
                <a:solidFill>
                  <a:srgbClr val="00B0F0"/>
                </a:solidFill>
                <a:latin typeface="+mn-ea"/>
                <a:ea typeface="+mn-ea"/>
              </a:rPr>
              <a:t>的三个乐章像三幅色彩淡雅的风景画。</a:t>
            </a:r>
            <a:endParaRPr lang="zh-CN" altLang="en-US" sz="2200" dirty="0" smtClean="0">
              <a:solidFill>
                <a:srgbClr val="00B0F0"/>
              </a:solidFill>
              <a:latin typeface="+mn-ea"/>
              <a:ea typeface="+mn-ea"/>
            </a:endParaRPr>
          </a:p>
        </p:txBody>
      </p:sp>
      <p:pic>
        <p:nvPicPr>
          <p:cNvPr id="7" name="图片 6" descr="春.png"/>
          <p:cNvPicPr>
            <a:picLocks noChangeAspect="1"/>
          </p:cNvPicPr>
          <p:nvPr/>
        </p:nvPicPr>
        <p:blipFill>
          <a:blip r:embed="rId1" cstate="print"/>
          <a:stretch>
            <a:fillRect/>
          </a:stretch>
        </p:blipFill>
        <p:spPr>
          <a:xfrm>
            <a:off x="2900983" y="2896245"/>
            <a:ext cx="7200800" cy="399281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5122" name="Picture 2"/>
          <p:cNvPicPr>
            <a:picLocks noChangeAspect="1" noChangeArrowheads="1"/>
          </p:cNvPicPr>
          <p:nvPr/>
        </p:nvPicPr>
        <p:blipFill>
          <a:blip r:embed="rId1" cstate="print"/>
          <a:srcRect/>
          <a:stretch>
            <a:fillRect/>
          </a:stretch>
        </p:blipFill>
        <p:spPr bwMode="auto">
          <a:xfrm>
            <a:off x="1532831" y="1672109"/>
            <a:ext cx="3810000" cy="4381500"/>
          </a:xfrm>
          <a:prstGeom prst="rect">
            <a:avLst/>
          </a:prstGeom>
          <a:noFill/>
          <a:ln w="9525">
            <a:noFill/>
            <a:miter lim="800000"/>
            <a:headEnd/>
            <a:tailEnd/>
          </a:ln>
        </p:spPr>
      </p:pic>
      <p:sp>
        <p:nvSpPr>
          <p:cNvPr id="7" name="矩形 6"/>
          <p:cNvSpPr/>
          <p:nvPr/>
        </p:nvSpPr>
        <p:spPr>
          <a:xfrm>
            <a:off x="740743" y="3688333"/>
            <a:ext cx="648072" cy="584775"/>
          </a:xfrm>
          <a:prstGeom prst="rect">
            <a:avLst/>
          </a:prstGeom>
        </p:spPr>
        <p:txBody>
          <a:bodyPr wrap="square">
            <a:spAutoFit/>
          </a:bodyPr>
          <a:lstStyle/>
          <a:p>
            <a:r>
              <a:rPr lang="zh-CN" altLang="en-US" sz="3200" dirty="0" smtClean="0">
                <a:solidFill>
                  <a:srgbClr val="FF0000"/>
                </a:solidFill>
                <a:latin typeface="+mn-ea"/>
              </a:rPr>
              <a:t>②</a:t>
            </a:r>
            <a:endParaRPr lang="zh-CN" altLang="en-US" sz="3200" dirty="0">
              <a:solidFill>
                <a:srgbClr val="FF0000"/>
              </a:solidFill>
            </a:endParaRPr>
          </a:p>
        </p:txBody>
      </p:sp>
      <p:sp>
        <p:nvSpPr>
          <p:cNvPr id="8" name="矩形 7"/>
          <p:cNvSpPr/>
          <p:nvPr/>
        </p:nvSpPr>
        <p:spPr>
          <a:xfrm>
            <a:off x="5421263" y="1888133"/>
            <a:ext cx="6696744" cy="4154984"/>
          </a:xfrm>
          <a:prstGeom prst="rect">
            <a:avLst/>
          </a:prstGeom>
        </p:spPr>
        <p:txBody>
          <a:bodyPr wrap="square">
            <a:spAutoFit/>
          </a:bodyPr>
          <a:lstStyle/>
          <a:p>
            <a:pPr algn="just">
              <a:lnSpc>
                <a:spcPct val="150000"/>
              </a:lnSpc>
            </a:pPr>
            <a:r>
              <a:rPr lang="zh-CN" altLang="en-US" sz="2200" dirty="0" smtClean="0">
                <a:latin typeface="+mn-ea"/>
                <a:ea typeface="+mn-ea"/>
              </a:rPr>
              <a:t>    约翰</a:t>
            </a:r>
            <a:r>
              <a:rPr lang="en-US" altLang="zh-CN" sz="2200" dirty="0" smtClean="0">
                <a:latin typeface="+mn-ea"/>
                <a:ea typeface="+mn-ea"/>
              </a:rPr>
              <a:t>•</a:t>
            </a:r>
            <a:r>
              <a:rPr lang="zh-CN" altLang="en-US" sz="2200" dirty="0" smtClean="0">
                <a:latin typeface="+mn-ea"/>
                <a:ea typeface="+mn-ea"/>
              </a:rPr>
              <a:t>塞</a:t>
            </a:r>
            <a:r>
              <a:rPr lang="zh-CN" altLang="en-US" sz="2200" dirty="0" smtClean="0">
                <a:latin typeface="+mn-ea"/>
                <a:ea typeface="+mn-ea"/>
              </a:rPr>
              <a:t>巴斯蒂安</a:t>
            </a:r>
            <a:r>
              <a:rPr lang="en-US" altLang="zh-CN" sz="2200" dirty="0" smtClean="0">
                <a:latin typeface="+mn-ea"/>
                <a:ea typeface="+mn-ea"/>
              </a:rPr>
              <a:t>•</a:t>
            </a:r>
            <a:r>
              <a:rPr lang="zh-CN" altLang="en-US" sz="2200" dirty="0" smtClean="0">
                <a:latin typeface="+mn-ea"/>
                <a:ea typeface="+mn-ea"/>
              </a:rPr>
              <a:t>巴</a:t>
            </a:r>
            <a:r>
              <a:rPr lang="zh-CN" altLang="en-US" sz="2200" dirty="0" smtClean="0">
                <a:latin typeface="+mn-ea"/>
                <a:ea typeface="+mn-ea"/>
              </a:rPr>
              <a:t>赫（</a:t>
            </a:r>
            <a:r>
              <a:rPr lang="en-US" altLang="zh-CN" sz="2200" dirty="0" smtClean="0">
                <a:latin typeface="+mn-ea"/>
                <a:ea typeface="+mn-ea"/>
              </a:rPr>
              <a:t>1685—1750</a:t>
            </a:r>
            <a:r>
              <a:rPr lang="zh-CN" altLang="en-US" sz="2200" dirty="0" smtClean="0">
                <a:latin typeface="+mn-ea"/>
                <a:ea typeface="+mn-ea"/>
              </a:rPr>
              <a:t>），德国作曲家、管风琴家，巴洛克时期最重要的代表人物。他的作品数量之多，体裁之广，举世罕见，几乎囊括了这个时期的所有音乐体裁，多以复调写成。他被后人尊称为“音乐之父”。主要代表作品有</a:t>
            </a:r>
            <a:r>
              <a:rPr lang="en-US" altLang="zh-CN" sz="2200" dirty="0" smtClean="0">
                <a:latin typeface="+mn-ea"/>
                <a:ea typeface="+mn-ea"/>
              </a:rPr>
              <a:t>《</a:t>
            </a:r>
            <a:r>
              <a:rPr lang="zh-CN" altLang="en-US" sz="2200" dirty="0" smtClean="0">
                <a:latin typeface="+mn-ea"/>
                <a:ea typeface="+mn-ea"/>
              </a:rPr>
              <a:t>农民康塔塔</a:t>
            </a:r>
            <a:r>
              <a:rPr lang="en-US" altLang="zh-CN" sz="2200" dirty="0" smtClean="0">
                <a:latin typeface="+mn-ea"/>
                <a:ea typeface="+mn-ea"/>
              </a:rPr>
              <a:t>》</a:t>
            </a:r>
            <a:r>
              <a:rPr lang="zh-CN" altLang="en-US" sz="2200" dirty="0" smtClean="0">
                <a:latin typeface="+mn-ea"/>
                <a:ea typeface="+mn-ea"/>
              </a:rPr>
              <a:t>等</a:t>
            </a:r>
            <a:r>
              <a:rPr lang="en-US" altLang="zh-CN" sz="2200" dirty="0" smtClean="0">
                <a:latin typeface="+mn-ea"/>
                <a:ea typeface="+mn-ea"/>
              </a:rPr>
              <a:t>200</a:t>
            </a:r>
            <a:r>
              <a:rPr lang="zh-CN" altLang="en-US" sz="2200" dirty="0" smtClean="0">
                <a:latin typeface="+mn-ea"/>
                <a:ea typeface="+mn-ea"/>
              </a:rPr>
              <a:t>多</a:t>
            </a:r>
            <a:r>
              <a:rPr lang="zh-CN" altLang="en-US" sz="2200" dirty="0" smtClean="0">
                <a:latin typeface="+mn-ea"/>
                <a:ea typeface="+mn-ea"/>
              </a:rPr>
              <a:t>部康塔塔，以及</a:t>
            </a:r>
            <a:r>
              <a:rPr lang="en-US" altLang="zh-CN" sz="2200" dirty="0" smtClean="0">
                <a:latin typeface="+mn-ea"/>
                <a:ea typeface="+mn-ea"/>
              </a:rPr>
              <a:t>《</a:t>
            </a:r>
            <a:r>
              <a:rPr lang="zh-CN" altLang="en-US" sz="2200" dirty="0" smtClean="0">
                <a:latin typeface="+mn-ea"/>
                <a:ea typeface="+mn-ea"/>
              </a:rPr>
              <a:t>平均律钢琴曲集</a:t>
            </a:r>
            <a:r>
              <a:rPr lang="en-US" altLang="zh-CN" sz="2200" dirty="0" smtClean="0">
                <a:latin typeface="+mn-ea"/>
                <a:ea typeface="+mn-ea"/>
              </a:rPr>
              <a:t>》《</a:t>
            </a:r>
            <a:r>
              <a:rPr lang="zh-CN" altLang="en-US" sz="2200" dirty="0" smtClean="0">
                <a:latin typeface="+mn-ea"/>
                <a:ea typeface="+mn-ea"/>
              </a:rPr>
              <a:t>小提琴无伴奏奏鸣曲</a:t>
            </a:r>
            <a:r>
              <a:rPr lang="en-US" altLang="zh-CN" sz="2200" dirty="0" smtClean="0">
                <a:latin typeface="+mn-ea"/>
                <a:ea typeface="+mn-ea"/>
              </a:rPr>
              <a:t>》《</a:t>
            </a:r>
            <a:r>
              <a:rPr lang="zh-CN" altLang="en-US" sz="2200" dirty="0" smtClean="0">
                <a:latin typeface="+mn-ea"/>
                <a:ea typeface="+mn-ea"/>
              </a:rPr>
              <a:t>勃兰登堡协奏曲</a:t>
            </a:r>
            <a:r>
              <a:rPr lang="en-US" altLang="zh-CN" sz="2200" dirty="0" smtClean="0">
                <a:latin typeface="+mn-ea"/>
                <a:ea typeface="+mn-ea"/>
              </a:rPr>
              <a:t>》《</a:t>
            </a:r>
            <a:r>
              <a:rPr lang="en-US" altLang="zh-CN" sz="2200" dirty="0" smtClean="0">
                <a:latin typeface="+mn-ea"/>
                <a:ea typeface="+mn-ea"/>
              </a:rPr>
              <a:t>g</a:t>
            </a:r>
            <a:r>
              <a:rPr lang="zh-CN" altLang="en-US" sz="2200" dirty="0" smtClean="0">
                <a:latin typeface="+mn-ea"/>
                <a:ea typeface="+mn-ea"/>
              </a:rPr>
              <a:t>小</a:t>
            </a:r>
            <a:r>
              <a:rPr lang="zh-CN" altLang="en-US" sz="2200" dirty="0" smtClean="0">
                <a:latin typeface="+mn-ea"/>
                <a:ea typeface="+mn-ea"/>
              </a:rPr>
              <a:t>调幻想曲与赋格</a:t>
            </a:r>
            <a:r>
              <a:rPr lang="en-US" altLang="zh-CN" sz="2200" dirty="0" smtClean="0">
                <a:latin typeface="+mn-ea"/>
                <a:ea typeface="+mn-ea"/>
              </a:rPr>
              <a:t>》</a:t>
            </a:r>
            <a:r>
              <a:rPr lang="zh-CN" altLang="en-US" sz="2200" dirty="0" smtClean="0">
                <a:latin typeface="+mn-ea"/>
                <a:ea typeface="+mn-ea"/>
              </a:rPr>
              <a:t>等大量器乐作品。</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G弦上的咏叹调.png"/>
          <p:cNvPicPr>
            <a:picLocks noChangeAspect="1"/>
          </p:cNvPicPr>
          <p:nvPr/>
        </p:nvPicPr>
        <p:blipFill>
          <a:blip r:embed="rId1" cstate="print"/>
          <a:stretch>
            <a:fillRect/>
          </a:stretch>
        </p:blipFill>
        <p:spPr>
          <a:xfrm>
            <a:off x="2540943" y="1024037"/>
            <a:ext cx="8136904" cy="548255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740743" y="1024037"/>
            <a:ext cx="2031325" cy="646331"/>
          </a:xfrm>
          <a:prstGeom prst="rect">
            <a:avLst/>
          </a:prstGeom>
        </p:spPr>
        <p:txBody>
          <a:bodyPr wrap="none">
            <a:spAutoFit/>
          </a:bodyPr>
          <a:lstStyle/>
          <a:p>
            <a:pPr algn="just">
              <a:lnSpc>
                <a:spcPct val="150000"/>
              </a:lnSpc>
            </a:pPr>
            <a:r>
              <a:rPr lang="zh-CN" altLang="en-US" sz="2400" dirty="0" smtClean="0"/>
              <a:t>（二）钢琴曲</a:t>
            </a:r>
            <a:endParaRPr lang="zh-CN" altLang="en-US" sz="2400" dirty="0" smtClean="0"/>
          </a:p>
        </p:txBody>
      </p:sp>
      <p:pic>
        <p:nvPicPr>
          <p:cNvPr id="6146" name="Picture 2"/>
          <p:cNvPicPr>
            <a:picLocks noChangeAspect="1" noChangeArrowheads="1"/>
          </p:cNvPicPr>
          <p:nvPr/>
        </p:nvPicPr>
        <p:blipFill>
          <a:blip r:embed="rId1" cstate="print"/>
          <a:srcRect/>
          <a:stretch>
            <a:fillRect/>
          </a:stretch>
        </p:blipFill>
        <p:spPr bwMode="auto">
          <a:xfrm>
            <a:off x="7437487" y="3400301"/>
            <a:ext cx="4285017" cy="2606998"/>
          </a:xfrm>
          <a:prstGeom prst="rect">
            <a:avLst/>
          </a:prstGeom>
          <a:noFill/>
          <a:ln w="9525">
            <a:noFill/>
            <a:miter lim="800000"/>
            <a:headEnd/>
            <a:tailEnd/>
          </a:ln>
        </p:spPr>
      </p:pic>
      <p:sp>
        <p:nvSpPr>
          <p:cNvPr id="8" name="矩形 7"/>
          <p:cNvSpPr/>
          <p:nvPr/>
        </p:nvSpPr>
        <p:spPr>
          <a:xfrm>
            <a:off x="1172791" y="1816125"/>
            <a:ext cx="10657184" cy="1107996"/>
          </a:xfrm>
          <a:prstGeom prst="rect">
            <a:avLst/>
          </a:prstGeom>
        </p:spPr>
        <p:txBody>
          <a:bodyPr wrap="square">
            <a:spAutoFit/>
          </a:bodyPr>
          <a:lstStyle/>
          <a:p>
            <a:pPr algn="just">
              <a:lnSpc>
                <a:spcPct val="150000"/>
              </a:lnSpc>
            </a:pPr>
            <a:r>
              <a:rPr lang="zh-CN" altLang="en-US" sz="2200" dirty="0" smtClean="0">
                <a:latin typeface="+mn-ea"/>
                <a:ea typeface="+mn-ea"/>
              </a:rPr>
              <a:t>    钢琴英文名为</a:t>
            </a:r>
            <a:r>
              <a:rPr lang="en-US" altLang="zh-CN" sz="2200" dirty="0" smtClean="0">
                <a:latin typeface="+mn-ea"/>
                <a:ea typeface="+mn-ea"/>
              </a:rPr>
              <a:t>piano</a:t>
            </a:r>
            <a:r>
              <a:rPr lang="zh-CN" altLang="en-US" sz="2200" dirty="0" smtClean="0">
                <a:latin typeface="+mn-ea"/>
                <a:ea typeface="+mn-ea"/>
              </a:rPr>
              <a:t>。钢琴的前身是拨弦古钢琴，也称作羽管键琴。钢琴的发明者是巴尔托洛奥</a:t>
            </a:r>
            <a:r>
              <a:rPr lang="en-US" altLang="zh-CN" sz="2200" dirty="0" smtClean="0">
                <a:latin typeface="+mn-ea"/>
                <a:ea typeface="+mn-ea"/>
              </a:rPr>
              <a:t>•</a:t>
            </a:r>
            <a:r>
              <a:rPr lang="zh-CN" altLang="en-US" sz="2200" dirty="0" smtClean="0">
                <a:latin typeface="+mn-ea"/>
                <a:ea typeface="+mn-ea"/>
              </a:rPr>
              <a:t>克</a:t>
            </a:r>
            <a:r>
              <a:rPr lang="zh-CN" altLang="en-US" sz="2200" dirty="0" smtClean="0">
                <a:latin typeface="+mn-ea"/>
                <a:ea typeface="+mn-ea"/>
              </a:rPr>
              <a:t>里斯托弗利，他是意大利的一位乐器制作师。</a:t>
            </a:r>
            <a:endParaRPr lang="zh-CN" altLang="en-US" sz="2200" dirty="0" smtClean="0">
              <a:latin typeface="+mn-ea"/>
              <a:ea typeface="+mn-ea"/>
            </a:endParaRPr>
          </a:p>
        </p:txBody>
      </p:sp>
      <p:sp>
        <p:nvSpPr>
          <p:cNvPr id="9" name="矩形 8"/>
          <p:cNvSpPr/>
          <p:nvPr/>
        </p:nvSpPr>
        <p:spPr>
          <a:xfrm>
            <a:off x="1244800" y="3472309"/>
            <a:ext cx="6048672" cy="2123658"/>
          </a:xfrm>
          <a:prstGeom prst="rect">
            <a:avLst/>
          </a:prstGeom>
          <a:ln w="19050" cmpd="thickThin">
            <a:solidFill>
              <a:srgbClr val="00B0F0"/>
            </a:solidFill>
          </a:ln>
        </p:spPr>
        <p:txBody>
          <a:bodyPr wrap="square">
            <a:spAutoFit/>
          </a:bodyPr>
          <a:lstStyle/>
          <a:p>
            <a:pPr algn="just">
              <a:lnSpc>
                <a:spcPct val="150000"/>
              </a:lnSpc>
            </a:pPr>
            <a:r>
              <a:rPr lang="zh-CN" altLang="en-US" sz="2200" dirty="0" smtClean="0">
                <a:latin typeface="黑体" panose="02010609060101010101" pitchFamily="49" charset="-122"/>
                <a:ea typeface="黑体" panose="02010609060101010101" pitchFamily="49" charset="-122"/>
              </a:rPr>
              <a:t>钢琴音乐历史分为六个阶段</a:t>
            </a:r>
            <a:r>
              <a:rPr lang="zh-CN" altLang="en-US" sz="2200" dirty="0" smtClean="0">
                <a:latin typeface="+mn-ea"/>
                <a:ea typeface="+mn-ea"/>
              </a:rPr>
              <a:t>：</a:t>
            </a:r>
            <a:endParaRPr lang="en-US" altLang="zh-CN" sz="2200" dirty="0" smtClean="0">
              <a:latin typeface="+mn-ea"/>
              <a:ea typeface="+mn-ea"/>
            </a:endParaRPr>
          </a:p>
          <a:p>
            <a:pPr algn="just">
              <a:lnSpc>
                <a:spcPct val="150000"/>
              </a:lnSpc>
            </a:pPr>
            <a:r>
              <a:rPr lang="zh-CN" altLang="en-US" sz="2200" dirty="0" smtClean="0">
                <a:latin typeface="楷体" panose="02010609060101010101" pitchFamily="49" charset="-122"/>
                <a:ea typeface="楷体" panose="02010609060101010101" pitchFamily="49" charset="-122"/>
              </a:rPr>
              <a:t>巴洛克时期、            古典主义时期、</a:t>
            </a:r>
            <a:endParaRPr lang="en-US" altLang="zh-CN" sz="2200" dirty="0" smtClean="0">
              <a:latin typeface="楷体" panose="02010609060101010101" pitchFamily="49" charset="-122"/>
              <a:ea typeface="楷体" panose="02010609060101010101" pitchFamily="49" charset="-122"/>
            </a:endParaRPr>
          </a:p>
          <a:p>
            <a:pPr algn="just">
              <a:lnSpc>
                <a:spcPct val="150000"/>
              </a:lnSpc>
            </a:pPr>
            <a:r>
              <a:rPr lang="zh-CN" altLang="en-US" sz="2200" dirty="0" smtClean="0">
                <a:latin typeface="楷体" panose="02010609060101010101" pitchFamily="49" charset="-122"/>
                <a:ea typeface="楷体" panose="02010609060101010101" pitchFamily="49" charset="-122"/>
              </a:rPr>
              <a:t>浪漫主义时期、</a:t>
            </a:r>
            <a:r>
              <a:rPr lang="en-US" altLang="zh-CN" sz="2200" dirty="0" smtClean="0">
                <a:latin typeface="楷体" panose="02010609060101010101" pitchFamily="49" charset="-122"/>
                <a:ea typeface="楷体" panose="02010609060101010101" pitchFamily="49" charset="-122"/>
              </a:rPr>
              <a:t>          </a:t>
            </a:r>
            <a:r>
              <a:rPr lang="zh-CN" altLang="en-US" sz="2200" dirty="0" smtClean="0">
                <a:latin typeface="楷体" panose="02010609060101010101" pitchFamily="49" charset="-122"/>
                <a:ea typeface="楷体" panose="02010609060101010101" pitchFamily="49" charset="-122"/>
              </a:rPr>
              <a:t>印象主义时期、</a:t>
            </a:r>
            <a:endParaRPr lang="en-US" altLang="zh-CN" sz="2200" dirty="0" smtClean="0">
              <a:latin typeface="楷体" panose="02010609060101010101" pitchFamily="49" charset="-122"/>
              <a:ea typeface="楷体" panose="02010609060101010101" pitchFamily="49" charset="-122"/>
            </a:endParaRPr>
          </a:p>
          <a:p>
            <a:pPr algn="just">
              <a:lnSpc>
                <a:spcPct val="150000"/>
              </a:lnSpc>
            </a:pPr>
            <a:r>
              <a:rPr lang="zh-CN" altLang="en-US" sz="2200" dirty="0" smtClean="0">
                <a:latin typeface="楷体" panose="02010609060101010101" pitchFamily="49" charset="-122"/>
                <a:ea typeface="楷体" panose="02010609060101010101" pitchFamily="49" charset="-122"/>
              </a:rPr>
              <a:t>民族乐派、              </a:t>
            </a:r>
            <a:r>
              <a:rPr lang="en-US" altLang="zh-CN" sz="2200" dirty="0" smtClean="0">
                <a:latin typeface="楷体" panose="02010609060101010101" pitchFamily="49" charset="-122"/>
                <a:ea typeface="楷体" panose="02010609060101010101" pitchFamily="49" charset="-122"/>
              </a:rPr>
              <a:t>20 </a:t>
            </a:r>
            <a:r>
              <a:rPr lang="zh-CN" altLang="en-US" sz="2200" dirty="0" smtClean="0">
                <a:latin typeface="楷体" panose="02010609060101010101" pitchFamily="49" charset="-122"/>
                <a:ea typeface="楷体" panose="02010609060101010101" pitchFamily="49" charset="-122"/>
              </a:rPr>
              <a:t>世纪现代乐派。</a:t>
            </a:r>
            <a:endParaRPr lang="zh-CN" altLang="en-US" sz="2200" dirty="0" smtClean="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椭圆 5"/>
          <p:cNvSpPr/>
          <p:nvPr/>
        </p:nvSpPr>
        <p:spPr>
          <a:xfrm>
            <a:off x="1100783" y="1168053"/>
            <a:ext cx="1728192" cy="936104"/>
          </a:xfrm>
          <a:prstGeom prst="ellipse">
            <a:avLst/>
          </a:prstGeom>
          <a:solidFill>
            <a:srgbClr val="FBB80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244799" y="1384077"/>
            <a:ext cx="1415772" cy="461665"/>
          </a:xfrm>
          <a:prstGeom prst="rect">
            <a:avLst/>
          </a:prstGeom>
        </p:spPr>
        <p:txBody>
          <a:bodyPr wrap="none">
            <a:spAutoFit/>
          </a:bodyPr>
          <a:lstStyle/>
          <a:p>
            <a:pPr algn="just"/>
            <a:r>
              <a:rPr lang="zh-CN" altLang="en-US" sz="2400" dirty="0" smtClean="0"/>
              <a:t>作品介绍</a:t>
            </a:r>
            <a:endParaRPr lang="zh-CN" altLang="en-US" sz="2400" dirty="0"/>
          </a:p>
        </p:txBody>
      </p:sp>
      <p:pic>
        <p:nvPicPr>
          <p:cNvPr id="7170" name="Picture 2"/>
          <p:cNvPicPr>
            <a:picLocks noChangeAspect="1" noChangeArrowheads="1"/>
          </p:cNvPicPr>
          <p:nvPr/>
        </p:nvPicPr>
        <p:blipFill>
          <a:blip r:embed="rId1" cstate="print"/>
          <a:srcRect/>
          <a:stretch>
            <a:fillRect/>
          </a:stretch>
        </p:blipFill>
        <p:spPr bwMode="auto">
          <a:xfrm>
            <a:off x="1820863" y="2320181"/>
            <a:ext cx="3240360" cy="3853002"/>
          </a:xfrm>
          <a:prstGeom prst="rect">
            <a:avLst/>
          </a:prstGeom>
          <a:noFill/>
          <a:ln w="9525">
            <a:noFill/>
            <a:miter lim="800000"/>
            <a:headEnd/>
            <a:tailEnd/>
          </a:ln>
        </p:spPr>
      </p:pic>
      <p:sp>
        <p:nvSpPr>
          <p:cNvPr id="9" name="矩形 8"/>
          <p:cNvSpPr/>
          <p:nvPr/>
        </p:nvSpPr>
        <p:spPr>
          <a:xfrm>
            <a:off x="1100783" y="3832349"/>
            <a:ext cx="648072" cy="584775"/>
          </a:xfrm>
          <a:prstGeom prst="rect">
            <a:avLst/>
          </a:prstGeom>
        </p:spPr>
        <p:txBody>
          <a:bodyPr wrap="square">
            <a:spAutoFit/>
          </a:bodyPr>
          <a:lstStyle/>
          <a:p>
            <a:r>
              <a:rPr lang="zh-CN" altLang="en-US" sz="3200" dirty="0" smtClean="0">
                <a:solidFill>
                  <a:srgbClr val="FF0000"/>
                </a:solidFill>
                <a:latin typeface="+mn-ea"/>
              </a:rPr>
              <a:t>①</a:t>
            </a:r>
            <a:endParaRPr lang="zh-CN" altLang="en-US" sz="3200" dirty="0">
              <a:solidFill>
                <a:srgbClr val="FF0000"/>
              </a:solidFill>
            </a:endParaRPr>
          </a:p>
        </p:txBody>
      </p:sp>
      <p:sp>
        <p:nvSpPr>
          <p:cNvPr id="10" name="矩形 9"/>
          <p:cNvSpPr/>
          <p:nvPr/>
        </p:nvSpPr>
        <p:spPr>
          <a:xfrm>
            <a:off x="5205239" y="2392189"/>
            <a:ext cx="6429375" cy="2123658"/>
          </a:xfrm>
          <a:prstGeom prst="rect">
            <a:avLst/>
          </a:prstGeom>
        </p:spPr>
        <p:txBody>
          <a:bodyPr>
            <a:spAutoFit/>
          </a:bodyPr>
          <a:lstStyle/>
          <a:p>
            <a:pPr algn="just">
              <a:lnSpc>
                <a:spcPct val="150000"/>
              </a:lnSpc>
            </a:pPr>
            <a:r>
              <a:rPr lang="zh-CN" altLang="en-US" sz="2200" dirty="0" smtClean="0">
                <a:latin typeface="+mn-ea"/>
                <a:ea typeface="+mn-ea"/>
              </a:rPr>
              <a:t>    门德尔松（</a:t>
            </a:r>
            <a:r>
              <a:rPr lang="en-US" altLang="zh-CN" sz="2200" dirty="0" smtClean="0">
                <a:latin typeface="+mn-ea"/>
                <a:ea typeface="+mn-ea"/>
              </a:rPr>
              <a:t>1809—1847</a:t>
            </a:r>
            <a:r>
              <a:rPr lang="zh-CN" altLang="en-US" sz="2200" dirty="0" smtClean="0">
                <a:latin typeface="+mn-ea"/>
                <a:ea typeface="+mn-ea"/>
              </a:rPr>
              <a:t>），德国作曲家，生于汉堡富裕的犹太银行家家庭。他从小受到良好的教育，</a:t>
            </a:r>
            <a:r>
              <a:rPr lang="en-US" altLang="zh-CN" sz="2200" dirty="0" smtClean="0">
                <a:latin typeface="+mn-ea"/>
                <a:ea typeface="+mn-ea"/>
              </a:rPr>
              <a:t>17</a:t>
            </a:r>
            <a:r>
              <a:rPr lang="zh-CN" altLang="en-US" sz="2200" dirty="0" smtClean="0">
                <a:latin typeface="+mn-ea"/>
                <a:ea typeface="+mn-ea"/>
              </a:rPr>
              <a:t>岁</a:t>
            </a:r>
            <a:r>
              <a:rPr lang="zh-CN" altLang="en-US" sz="2200" dirty="0" smtClean="0">
                <a:latin typeface="+mn-ea"/>
                <a:ea typeface="+mn-ea"/>
              </a:rPr>
              <a:t>写出著名的</a:t>
            </a:r>
            <a:r>
              <a:rPr lang="en-US" altLang="zh-CN" sz="2200" dirty="0" smtClean="0">
                <a:latin typeface="+mn-ea"/>
                <a:ea typeface="+mn-ea"/>
              </a:rPr>
              <a:t>《</a:t>
            </a:r>
            <a:r>
              <a:rPr lang="zh-CN" altLang="en-US" sz="2200" dirty="0" smtClean="0">
                <a:latin typeface="+mn-ea"/>
                <a:ea typeface="+mn-ea"/>
              </a:rPr>
              <a:t>仲夏夜之梦</a:t>
            </a:r>
            <a:r>
              <a:rPr lang="en-US" altLang="zh-CN" sz="2200" dirty="0" smtClean="0">
                <a:latin typeface="+mn-ea"/>
                <a:ea typeface="+mn-ea"/>
              </a:rPr>
              <a:t>》</a:t>
            </a:r>
            <a:r>
              <a:rPr lang="zh-CN" altLang="en-US" sz="2200" dirty="0" smtClean="0">
                <a:latin typeface="+mn-ea"/>
                <a:ea typeface="+mn-ea"/>
              </a:rPr>
              <a:t>序曲。他还独创了形象生动而多姿的“无词歌”钢琴曲体裁。</a:t>
            </a:r>
            <a:endParaRPr lang="zh-CN" altLang="en-US" sz="2200" dirty="0" smtClean="0">
              <a:latin typeface="+mn-ea"/>
              <a:ea typeface="+mn-ea"/>
            </a:endParaRPr>
          </a:p>
        </p:txBody>
      </p:sp>
      <p:sp>
        <p:nvSpPr>
          <p:cNvPr id="11" name="矩形 10"/>
          <p:cNvSpPr/>
          <p:nvPr/>
        </p:nvSpPr>
        <p:spPr>
          <a:xfrm>
            <a:off x="5277247" y="4552429"/>
            <a:ext cx="6429375" cy="1615827"/>
          </a:xfrm>
          <a:prstGeom prst="rect">
            <a:avLst/>
          </a:prstGeom>
        </p:spPr>
        <p:txBody>
          <a:bodyPr>
            <a:spAutoFit/>
          </a:bodyPr>
          <a:lstStyle/>
          <a:p>
            <a:pPr algn="just">
              <a:lnSpc>
                <a:spcPct val="150000"/>
              </a:lnSpc>
            </a:pPr>
            <a:r>
              <a:rPr lang="zh-CN" altLang="en-US" sz="2200" dirty="0" smtClean="0">
                <a:latin typeface="+mn-ea"/>
                <a:ea typeface="+mn-ea"/>
              </a:rPr>
              <a:t>    主要作品有交响曲</a:t>
            </a:r>
            <a:r>
              <a:rPr lang="en-US" altLang="zh-CN" sz="2200" dirty="0" smtClean="0">
                <a:latin typeface="+mn-ea"/>
                <a:ea typeface="+mn-ea"/>
              </a:rPr>
              <a:t>《</a:t>
            </a:r>
            <a:r>
              <a:rPr lang="zh-CN" altLang="en-US" sz="2200" dirty="0" smtClean="0">
                <a:latin typeface="+mn-ea"/>
                <a:ea typeface="+mn-ea"/>
              </a:rPr>
              <a:t>苏格兰</a:t>
            </a:r>
            <a:r>
              <a:rPr lang="en-US" altLang="zh-CN" sz="2200" dirty="0" smtClean="0">
                <a:latin typeface="+mn-ea"/>
                <a:ea typeface="+mn-ea"/>
              </a:rPr>
              <a:t>》《</a:t>
            </a:r>
            <a:r>
              <a:rPr lang="zh-CN" altLang="en-US" sz="2200" dirty="0" smtClean="0">
                <a:latin typeface="+mn-ea"/>
                <a:ea typeface="+mn-ea"/>
              </a:rPr>
              <a:t>意大利</a:t>
            </a:r>
            <a:r>
              <a:rPr lang="en-US" altLang="zh-CN" sz="2200" dirty="0" smtClean="0">
                <a:latin typeface="+mn-ea"/>
                <a:ea typeface="+mn-ea"/>
              </a:rPr>
              <a:t>》</a:t>
            </a:r>
            <a:r>
              <a:rPr lang="zh-CN" altLang="en-US" sz="2200" dirty="0" smtClean="0">
                <a:latin typeface="+mn-ea"/>
                <a:ea typeface="+mn-ea"/>
              </a:rPr>
              <a:t>，序曲</a:t>
            </a:r>
            <a:r>
              <a:rPr lang="en-US" altLang="zh-CN" sz="2200" dirty="0" smtClean="0">
                <a:latin typeface="+mn-ea"/>
                <a:ea typeface="+mn-ea"/>
              </a:rPr>
              <a:t>《</a:t>
            </a:r>
            <a:r>
              <a:rPr lang="zh-CN" altLang="en-US" sz="2200" dirty="0" smtClean="0">
                <a:latin typeface="+mn-ea"/>
                <a:ea typeface="+mn-ea"/>
              </a:rPr>
              <a:t>苏格尔山洞</a:t>
            </a:r>
            <a:r>
              <a:rPr lang="en-US" altLang="zh-CN" sz="2200" dirty="0" smtClean="0">
                <a:latin typeface="+mn-ea"/>
                <a:ea typeface="+mn-ea"/>
              </a:rPr>
              <a:t>》《</a:t>
            </a:r>
            <a:r>
              <a:rPr lang="zh-CN" altLang="en-US" sz="2200" dirty="0" smtClean="0">
                <a:latin typeface="+mn-ea"/>
                <a:ea typeface="+mn-ea"/>
              </a:rPr>
              <a:t>平静的海与幸福的航行</a:t>
            </a:r>
            <a:r>
              <a:rPr lang="en-US" altLang="zh-CN" sz="2200" dirty="0" smtClean="0">
                <a:latin typeface="+mn-ea"/>
                <a:ea typeface="+mn-ea"/>
              </a:rPr>
              <a:t>》《e </a:t>
            </a:r>
            <a:r>
              <a:rPr lang="zh-CN" altLang="en-US" sz="2200" dirty="0" smtClean="0">
                <a:latin typeface="+mn-ea"/>
                <a:ea typeface="+mn-ea"/>
              </a:rPr>
              <a:t>小调小提琴协奏曲</a:t>
            </a:r>
            <a:r>
              <a:rPr lang="en-US" altLang="zh-CN" sz="2200" dirty="0" smtClean="0">
                <a:latin typeface="+mn-ea"/>
                <a:ea typeface="+mn-ea"/>
              </a:rPr>
              <a:t>》</a:t>
            </a:r>
            <a:r>
              <a:rPr lang="zh-CN" altLang="en-US" sz="2200" dirty="0" smtClean="0">
                <a:latin typeface="+mn-ea"/>
                <a:ea typeface="+mn-ea"/>
              </a:rPr>
              <a:t>及钢琴曲集</a:t>
            </a:r>
            <a:r>
              <a:rPr lang="en-US" altLang="zh-CN" sz="2200" dirty="0" smtClean="0">
                <a:latin typeface="+mn-ea"/>
                <a:ea typeface="+mn-ea"/>
              </a:rPr>
              <a:t>《</a:t>
            </a:r>
            <a:r>
              <a:rPr lang="zh-CN" altLang="en-US" sz="2200" dirty="0" smtClean="0">
                <a:latin typeface="+mn-ea"/>
                <a:ea typeface="+mn-ea"/>
              </a:rPr>
              <a:t>无词歌</a:t>
            </a:r>
            <a:r>
              <a:rPr lang="en-US" altLang="zh-CN" sz="2200" dirty="0" smtClean="0">
                <a:latin typeface="+mn-ea"/>
                <a:ea typeface="+mn-ea"/>
              </a:rPr>
              <a:t>》</a:t>
            </a:r>
            <a:r>
              <a:rPr lang="zh-CN" altLang="en-US" sz="2200" dirty="0" smtClean="0">
                <a:latin typeface="+mn-ea"/>
                <a:ea typeface="+mn-ea"/>
              </a:rPr>
              <a:t>等。</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春之歌.png"/>
          <p:cNvPicPr>
            <a:picLocks noChangeAspect="1"/>
          </p:cNvPicPr>
          <p:nvPr/>
        </p:nvPicPr>
        <p:blipFill>
          <a:blip r:embed="rId1" cstate="print"/>
          <a:stretch>
            <a:fillRect/>
          </a:stretch>
        </p:blipFill>
        <p:spPr>
          <a:xfrm>
            <a:off x="2756967" y="1384077"/>
            <a:ext cx="7522992" cy="4320480"/>
          </a:xfrm>
          <a:prstGeom prst="rect">
            <a:avLst/>
          </a:prstGeom>
        </p:spPr>
      </p:pic>
      <p:sp>
        <p:nvSpPr>
          <p:cNvPr id="7" name="矩形 6"/>
          <p:cNvSpPr/>
          <p:nvPr/>
        </p:nvSpPr>
        <p:spPr>
          <a:xfrm>
            <a:off x="1460823" y="5704557"/>
            <a:ext cx="10225136" cy="1107996"/>
          </a:xfrm>
          <a:prstGeom prst="rect">
            <a:avLst/>
          </a:prstGeom>
        </p:spPr>
        <p:txBody>
          <a:bodyPr wrap="square">
            <a:spAutoFit/>
          </a:bodyPr>
          <a:lstStyle/>
          <a:p>
            <a:pPr algn="just">
              <a:lnSpc>
                <a:spcPct val="150000"/>
              </a:lnSpc>
            </a:pPr>
            <a:r>
              <a:rPr lang="en-US" altLang="zh-CN" sz="2200" dirty="0" smtClean="0">
                <a:latin typeface="+mn-ea"/>
                <a:ea typeface="+mn-ea"/>
              </a:rPr>
              <a:t>   《</a:t>
            </a:r>
            <a:r>
              <a:rPr lang="zh-CN" altLang="en-US" sz="2200" dirty="0" smtClean="0">
                <a:latin typeface="+mn-ea"/>
                <a:ea typeface="+mn-ea"/>
              </a:rPr>
              <a:t>春之歌</a:t>
            </a:r>
            <a:r>
              <a:rPr lang="en-US" altLang="zh-CN" sz="2200" dirty="0" smtClean="0">
                <a:latin typeface="+mn-ea"/>
                <a:ea typeface="+mn-ea"/>
              </a:rPr>
              <a:t>》</a:t>
            </a:r>
            <a:r>
              <a:rPr lang="zh-CN" altLang="en-US" sz="2200" dirty="0" smtClean="0">
                <a:latin typeface="+mn-ea"/>
                <a:ea typeface="+mn-ea"/>
              </a:rPr>
              <a:t>钢琴独奏曲作于</a:t>
            </a:r>
            <a:r>
              <a:rPr lang="en-US" altLang="zh-CN" sz="2200" dirty="0" smtClean="0">
                <a:latin typeface="+mn-ea"/>
                <a:ea typeface="+mn-ea"/>
              </a:rPr>
              <a:t>1842</a:t>
            </a:r>
            <a:r>
              <a:rPr lang="zh-CN" altLang="en-US" sz="2200" dirty="0" smtClean="0">
                <a:latin typeface="+mn-ea"/>
                <a:ea typeface="+mn-ea"/>
              </a:rPr>
              <a:t>年</a:t>
            </a:r>
            <a:r>
              <a:rPr lang="zh-CN" altLang="en-US" sz="2200" dirty="0" smtClean="0">
                <a:latin typeface="+mn-ea"/>
                <a:ea typeface="+mn-ea"/>
              </a:rPr>
              <a:t>，是门德尔松的钢琴曲集</a:t>
            </a:r>
            <a:r>
              <a:rPr lang="en-US" altLang="zh-CN" sz="2200" dirty="0" smtClean="0">
                <a:latin typeface="+mn-ea"/>
                <a:ea typeface="+mn-ea"/>
              </a:rPr>
              <a:t>《</a:t>
            </a:r>
            <a:r>
              <a:rPr lang="zh-CN" altLang="en-US" sz="2200" dirty="0" smtClean="0">
                <a:latin typeface="+mn-ea"/>
                <a:ea typeface="+mn-ea"/>
              </a:rPr>
              <a:t>无词歌</a:t>
            </a:r>
            <a:r>
              <a:rPr lang="en-US" altLang="zh-CN" sz="2200" dirty="0" smtClean="0">
                <a:latin typeface="+mn-ea"/>
                <a:ea typeface="+mn-ea"/>
              </a:rPr>
              <a:t>》</a:t>
            </a:r>
            <a:r>
              <a:rPr lang="zh-CN" altLang="en-US" sz="2200" dirty="0" smtClean="0">
                <a:latin typeface="+mn-ea"/>
                <a:ea typeface="+mn-ea"/>
              </a:rPr>
              <a:t>第五集中的第六首，后被改编为小提琴和长笛等乐器的独奏曲，以小提琴曲流行最广。</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8194" name="Picture 2"/>
          <p:cNvPicPr>
            <a:picLocks noChangeAspect="1" noChangeArrowheads="1"/>
          </p:cNvPicPr>
          <p:nvPr/>
        </p:nvPicPr>
        <p:blipFill>
          <a:blip r:embed="rId1" cstate="print"/>
          <a:srcRect/>
          <a:stretch>
            <a:fillRect/>
          </a:stretch>
        </p:blipFill>
        <p:spPr bwMode="auto">
          <a:xfrm>
            <a:off x="2612951" y="1672109"/>
            <a:ext cx="3343275" cy="4162425"/>
          </a:xfrm>
          <a:prstGeom prst="rect">
            <a:avLst/>
          </a:prstGeom>
          <a:noFill/>
          <a:ln w="9525">
            <a:noFill/>
            <a:miter lim="800000"/>
            <a:headEnd/>
            <a:tailEnd/>
          </a:ln>
        </p:spPr>
      </p:pic>
      <p:sp>
        <p:nvSpPr>
          <p:cNvPr id="7" name="矩形 6"/>
          <p:cNvSpPr/>
          <p:nvPr/>
        </p:nvSpPr>
        <p:spPr>
          <a:xfrm>
            <a:off x="1820863" y="3328293"/>
            <a:ext cx="648072" cy="584775"/>
          </a:xfrm>
          <a:prstGeom prst="rect">
            <a:avLst/>
          </a:prstGeom>
        </p:spPr>
        <p:txBody>
          <a:bodyPr wrap="square">
            <a:spAutoFit/>
          </a:bodyPr>
          <a:lstStyle/>
          <a:p>
            <a:r>
              <a:rPr lang="zh-CN" altLang="en-US" sz="3200" dirty="0" smtClean="0">
                <a:solidFill>
                  <a:srgbClr val="FF0000"/>
                </a:solidFill>
                <a:latin typeface="+mn-ea"/>
              </a:rPr>
              <a:t>②</a:t>
            </a:r>
            <a:endParaRPr lang="zh-CN" altLang="en-US" sz="3200" dirty="0">
              <a:solidFill>
                <a:srgbClr val="FF0000"/>
              </a:solidFill>
            </a:endParaRPr>
          </a:p>
        </p:txBody>
      </p:sp>
      <p:sp>
        <p:nvSpPr>
          <p:cNvPr id="8" name="矩形 7"/>
          <p:cNvSpPr/>
          <p:nvPr/>
        </p:nvSpPr>
        <p:spPr>
          <a:xfrm>
            <a:off x="6213351" y="1672109"/>
            <a:ext cx="4392488" cy="4154984"/>
          </a:xfrm>
          <a:prstGeom prst="rect">
            <a:avLst/>
          </a:prstGeom>
        </p:spPr>
        <p:txBody>
          <a:bodyPr wrap="square">
            <a:spAutoFit/>
          </a:bodyPr>
          <a:lstStyle/>
          <a:p>
            <a:pPr algn="just">
              <a:lnSpc>
                <a:spcPct val="150000"/>
              </a:lnSpc>
            </a:pPr>
            <a:r>
              <a:rPr lang="zh-CN" altLang="en-US" sz="2200" dirty="0" smtClean="0">
                <a:latin typeface="+mn-ea"/>
                <a:ea typeface="+mn-ea"/>
              </a:rPr>
              <a:t>    肖邦（</a:t>
            </a:r>
            <a:r>
              <a:rPr lang="en-US" altLang="zh-CN" sz="2200" dirty="0" smtClean="0">
                <a:latin typeface="+mn-ea"/>
                <a:ea typeface="+mn-ea"/>
              </a:rPr>
              <a:t>1810—1849</a:t>
            </a:r>
            <a:r>
              <a:rPr lang="zh-CN" altLang="en-US" sz="2200" dirty="0" smtClean="0">
                <a:latin typeface="+mn-ea"/>
                <a:ea typeface="+mn-ea"/>
              </a:rPr>
              <a:t>），波兰作曲家、钢琴家，生于华沙近郊的教师家庭。</a:t>
            </a:r>
            <a:r>
              <a:rPr lang="en-US" altLang="zh-CN" sz="2200" dirty="0" smtClean="0">
                <a:latin typeface="+mn-ea"/>
                <a:ea typeface="+mn-ea"/>
              </a:rPr>
              <a:t>8</a:t>
            </a:r>
            <a:r>
              <a:rPr lang="zh-CN" altLang="en-US" sz="2200" dirty="0" smtClean="0">
                <a:latin typeface="+mn-ea"/>
                <a:ea typeface="+mn-ea"/>
              </a:rPr>
              <a:t>岁公开演奏，</a:t>
            </a:r>
            <a:r>
              <a:rPr lang="en-US" altLang="zh-CN" sz="2200" dirty="0" smtClean="0">
                <a:latin typeface="+mn-ea"/>
                <a:ea typeface="+mn-ea"/>
              </a:rPr>
              <a:t>1826</a:t>
            </a:r>
            <a:r>
              <a:rPr lang="zh-CN" altLang="en-US" sz="2200" dirty="0" smtClean="0">
                <a:latin typeface="+mn-ea"/>
                <a:ea typeface="+mn-ea"/>
              </a:rPr>
              <a:t>年进入华沙音乐学院作曲班时已经在钢琴演奏和作曲方面都取得了惊人的成就。</a:t>
            </a:r>
            <a:r>
              <a:rPr lang="en-US" altLang="zh-CN" sz="2200" dirty="0" smtClean="0">
                <a:latin typeface="+mn-ea"/>
                <a:ea typeface="+mn-ea"/>
              </a:rPr>
              <a:t>1849</a:t>
            </a:r>
            <a:r>
              <a:rPr lang="zh-CN" altLang="en-US" sz="2200" dirty="0" smtClean="0">
                <a:latin typeface="+mn-ea"/>
                <a:ea typeface="+mn-ea"/>
              </a:rPr>
              <a:t>年</a:t>
            </a:r>
            <a:r>
              <a:rPr lang="zh-CN" altLang="en-US" sz="2200" dirty="0" smtClean="0">
                <a:latin typeface="+mn-ea"/>
                <a:ea typeface="+mn-ea"/>
              </a:rPr>
              <a:t>病逝于巴黎。肖邦创作上的成就对其后的西欧音乐产生了深远的影响。</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革命练习曲.png"/>
          <p:cNvPicPr>
            <a:picLocks noChangeAspect="1"/>
          </p:cNvPicPr>
          <p:nvPr/>
        </p:nvPicPr>
        <p:blipFill>
          <a:blip r:embed="rId1" cstate="print"/>
          <a:stretch>
            <a:fillRect/>
          </a:stretch>
        </p:blipFill>
        <p:spPr>
          <a:xfrm>
            <a:off x="1892871" y="1024037"/>
            <a:ext cx="9361040" cy="4485498"/>
          </a:xfrm>
          <a:prstGeom prst="rect">
            <a:avLst/>
          </a:prstGeom>
        </p:spPr>
      </p:pic>
      <p:sp>
        <p:nvSpPr>
          <p:cNvPr id="7" name="矩形 6"/>
          <p:cNvSpPr/>
          <p:nvPr/>
        </p:nvSpPr>
        <p:spPr>
          <a:xfrm>
            <a:off x="1316807" y="5416525"/>
            <a:ext cx="10657184" cy="1615827"/>
          </a:xfrm>
          <a:prstGeom prst="rect">
            <a:avLst/>
          </a:prstGeom>
        </p:spPr>
        <p:txBody>
          <a:bodyPr wrap="square">
            <a:spAutoFit/>
          </a:bodyPr>
          <a:lstStyle/>
          <a:p>
            <a:pPr algn="just">
              <a:lnSpc>
                <a:spcPct val="150000"/>
              </a:lnSpc>
            </a:pPr>
            <a:r>
              <a:rPr lang="en-US" altLang="zh-CN" sz="2200" dirty="0" smtClean="0">
                <a:latin typeface="+mn-ea"/>
                <a:ea typeface="+mn-ea"/>
              </a:rPr>
              <a:t>   《c</a:t>
            </a:r>
            <a:r>
              <a:rPr lang="zh-CN" altLang="en-US" sz="2200" dirty="0" smtClean="0">
                <a:latin typeface="+mn-ea"/>
                <a:ea typeface="+mn-ea"/>
              </a:rPr>
              <a:t>小调（革命）练习曲</a:t>
            </a:r>
            <a:r>
              <a:rPr lang="en-US" altLang="zh-CN" sz="2200" dirty="0" smtClean="0">
                <a:latin typeface="+mn-ea"/>
                <a:ea typeface="+mn-ea"/>
              </a:rPr>
              <a:t>》</a:t>
            </a:r>
            <a:r>
              <a:rPr lang="zh-CN" altLang="en-US" sz="2200" dirty="0" smtClean="0">
                <a:latin typeface="+mn-ea"/>
                <a:ea typeface="+mn-ea"/>
              </a:rPr>
              <a:t>为钢琴独奏曲，又名</a:t>
            </a:r>
            <a:r>
              <a:rPr lang="en-US" altLang="zh-CN" sz="2200" dirty="0" smtClean="0">
                <a:latin typeface="+mn-ea"/>
                <a:ea typeface="+mn-ea"/>
              </a:rPr>
              <a:t>《</a:t>
            </a:r>
            <a:r>
              <a:rPr lang="zh-CN" altLang="en-US" sz="2200" dirty="0" smtClean="0">
                <a:latin typeface="+mn-ea"/>
                <a:ea typeface="+mn-ea"/>
              </a:rPr>
              <a:t>华沙的陷落</a:t>
            </a:r>
            <a:r>
              <a:rPr lang="en-US" altLang="zh-CN" sz="2200" dirty="0" smtClean="0">
                <a:latin typeface="+mn-ea"/>
                <a:ea typeface="+mn-ea"/>
              </a:rPr>
              <a:t>》</a:t>
            </a:r>
            <a:r>
              <a:rPr lang="zh-CN" altLang="en-US" sz="2200" dirty="0" smtClean="0">
                <a:latin typeface="+mn-ea"/>
                <a:ea typeface="+mn-ea"/>
              </a:rPr>
              <a:t>，创作于</a:t>
            </a:r>
            <a:r>
              <a:rPr lang="en-US" altLang="zh-CN" sz="2200" dirty="0" smtClean="0">
                <a:latin typeface="+mn-ea"/>
                <a:ea typeface="+mn-ea"/>
              </a:rPr>
              <a:t>1831</a:t>
            </a:r>
            <a:r>
              <a:rPr lang="zh-CN" altLang="en-US" sz="2200" dirty="0" smtClean="0">
                <a:latin typeface="+mn-ea"/>
                <a:ea typeface="+mn-ea"/>
              </a:rPr>
              <a:t>年</a:t>
            </a:r>
            <a:r>
              <a:rPr lang="zh-CN" altLang="en-US" sz="2200" dirty="0" smtClean="0">
                <a:latin typeface="+mn-ea"/>
                <a:ea typeface="+mn-ea"/>
              </a:rPr>
              <a:t>。肖邦离开波兰赴巴黎途中突闻波兰民族起义失败，华沙又沦于沙俄统治之下的消息，悲愤难抑，于是创作了此曲。</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中国民族乐器概述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8"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812751" y="1096045"/>
            <a:ext cx="4801314" cy="559769"/>
          </a:xfrm>
          <a:prstGeom prst="rect">
            <a:avLst/>
          </a:prstGeom>
        </p:spPr>
        <p:txBody>
          <a:bodyPr wrap="none">
            <a:spAutoFit/>
          </a:bodyPr>
          <a:lstStyle/>
          <a:p>
            <a:pPr algn="just">
              <a:lnSpc>
                <a:spcPct val="150000"/>
              </a:lnSpc>
            </a:pPr>
            <a:r>
              <a:rPr lang="zh-CN" altLang="en-US" sz="2400" dirty="0" smtClean="0">
                <a:latin typeface="+mn-ea"/>
                <a:ea typeface="+mn-ea"/>
              </a:rPr>
              <a:t>中国古代乐器分为</a:t>
            </a:r>
            <a:r>
              <a:rPr lang="en-US" altLang="zh-CN" sz="2400" dirty="0" smtClean="0">
                <a:latin typeface="+mn-ea"/>
                <a:ea typeface="+mn-ea"/>
              </a:rPr>
              <a:t>4 </a:t>
            </a:r>
            <a:r>
              <a:rPr lang="zh-CN" altLang="en-US" sz="2400" dirty="0" smtClean="0">
                <a:latin typeface="+mn-ea"/>
                <a:ea typeface="+mn-ea"/>
              </a:rPr>
              <a:t>个发展时期：</a:t>
            </a:r>
            <a:endParaRPr lang="zh-CN" altLang="en-US" sz="2400" dirty="0">
              <a:latin typeface="+mn-ea"/>
              <a:ea typeface="+mn-ea"/>
            </a:endParaRPr>
          </a:p>
        </p:txBody>
      </p:sp>
      <p:sp>
        <p:nvSpPr>
          <p:cNvPr id="11" name="矩形 10"/>
          <p:cNvSpPr/>
          <p:nvPr/>
        </p:nvSpPr>
        <p:spPr>
          <a:xfrm>
            <a:off x="956767" y="2248173"/>
            <a:ext cx="5262979" cy="520848"/>
          </a:xfrm>
          <a:prstGeom prst="rect">
            <a:avLst/>
          </a:prstGeom>
          <a:solidFill>
            <a:srgbClr val="CC99FF"/>
          </a:solidFill>
        </p:spPr>
        <p:txBody>
          <a:bodyPr wrap="none">
            <a:spAutoFit/>
          </a:bodyPr>
          <a:lstStyle/>
          <a:p>
            <a:pPr algn="just">
              <a:lnSpc>
                <a:spcPct val="150000"/>
              </a:lnSpc>
            </a:pPr>
            <a:r>
              <a:rPr lang="zh-CN" altLang="en-US" sz="2200" dirty="0" smtClean="0">
                <a:latin typeface="+mn-ea"/>
                <a:ea typeface="+mn-ea"/>
              </a:rPr>
              <a:t>远古时期（约公元前</a:t>
            </a:r>
            <a:r>
              <a:rPr lang="en-US" altLang="zh-CN" sz="2200" dirty="0" smtClean="0">
                <a:latin typeface="+mn-ea"/>
                <a:ea typeface="+mn-ea"/>
              </a:rPr>
              <a:t>6000—</a:t>
            </a:r>
            <a:r>
              <a:rPr lang="zh-CN" altLang="en-US" sz="2200" dirty="0" smtClean="0">
                <a:latin typeface="+mn-ea"/>
                <a:ea typeface="+mn-ea"/>
              </a:rPr>
              <a:t>公元前</a:t>
            </a:r>
            <a:r>
              <a:rPr lang="en-US" altLang="zh-CN" sz="2200" dirty="0" smtClean="0">
                <a:latin typeface="+mn-ea"/>
                <a:ea typeface="+mn-ea"/>
              </a:rPr>
              <a:t>1711</a:t>
            </a:r>
            <a:r>
              <a:rPr lang="zh-CN" altLang="en-US" sz="2200" dirty="0" smtClean="0">
                <a:latin typeface="+mn-ea"/>
                <a:ea typeface="+mn-ea"/>
              </a:rPr>
              <a:t>）</a:t>
            </a:r>
            <a:endParaRPr lang="zh-CN" altLang="en-US" sz="2200" dirty="0">
              <a:latin typeface="+mn-ea"/>
              <a:ea typeface="+mn-ea"/>
            </a:endParaRPr>
          </a:p>
        </p:txBody>
      </p:sp>
      <p:sp>
        <p:nvSpPr>
          <p:cNvPr id="14" name="矩形 13"/>
          <p:cNvSpPr/>
          <p:nvPr/>
        </p:nvSpPr>
        <p:spPr>
          <a:xfrm>
            <a:off x="3117007" y="3544317"/>
            <a:ext cx="4698722" cy="430887"/>
          </a:xfrm>
          <a:prstGeom prst="rect">
            <a:avLst/>
          </a:prstGeom>
          <a:solidFill>
            <a:srgbClr val="FFFF00"/>
          </a:solidFill>
        </p:spPr>
        <p:txBody>
          <a:bodyPr wrap="none">
            <a:spAutoFit/>
          </a:bodyPr>
          <a:lstStyle/>
          <a:p>
            <a:r>
              <a:rPr lang="zh-CN" altLang="en-US" sz="2200" dirty="0" smtClean="0">
                <a:latin typeface="+mn-ea"/>
                <a:ea typeface="+mn-ea"/>
              </a:rPr>
              <a:t>先秦时期（公元前</a:t>
            </a:r>
            <a:r>
              <a:rPr lang="en-US" altLang="zh-CN" sz="2200" dirty="0" smtClean="0">
                <a:latin typeface="+mn-ea"/>
                <a:ea typeface="+mn-ea"/>
              </a:rPr>
              <a:t>711—</a:t>
            </a:r>
            <a:r>
              <a:rPr lang="zh-CN" altLang="en-US" sz="2200" dirty="0" smtClean="0">
                <a:latin typeface="+mn-ea"/>
                <a:ea typeface="+mn-ea"/>
              </a:rPr>
              <a:t>公元前</a:t>
            </a:r>
            <a:r>
              <a:rPr lang="en-US" altLang="zh-CN" sz="2200" dirty="0" smtClean="0">
                <a:latin typeface="+mn-ea"/>
                <a:ea typeface="+mn-ea"/>
              </a:rPr>
              <a:t>256</a:t>
            </a:r>
            <a:r>
              <a:rPr lang="zh-CN" altLang="en-US" sz="2200" dirty="0" smtClean="0">
                <a:latin typeface="+mn-ea"/>
                <a:ea typeface="+mn-ea"/>
              </a:rPr>
              <a:t>）</a:t>
            </a:r>
            <a:endParaRPr lang="zh-CN" altLang="en-US" sz="2200" dirty="0" smtClean="0">
              <a:latin typeface="+mn-ea"/>
              <a:ea typeface="+mn-ea"/>
            </a:endParaRPr>
          </a:p>
        </p:txBody>
      </p:sp>
      <p:sp>
        <p:nvSpPr>
          <p:cNvPr id="15" name="矩形 14"/>
          <p:cNvSpPr/>
          <p:nvPr/>
        </p:nvSpPr>
        <p:spPr>
          <a:xfrm>
            <a:off x="5637287" y="4696445"/>
            <a:ext cx="4416594" cy="430887"/>
          </a:xfrm>
          <a:prstGeom prst="rect">
            <a:avLst/>
          </a:prstGeom>
          <a:solidFill>
            <a:schemeClr val="accent3">
              <a:lumMod val="75000"/>
            </a:schemeClr>
          </a:solidFill>
        </p:spPr>
        <p:txBody>
          <a:bodyPr wrap="none">
            <a:spAutoFit/>
          </a:bodyPr>
          <a:lstStyle/>
          <a:p>
            <a:r>
              <a:rPr lang="zh-CN" altLang="en-US" sz="2200" dirty="0" smtClean="0">
                <a:latin typeface="+mn-ea"/>
                <a:ea typeface="+mn-ea"/>
              </a:rPr>
              <a:t>秦汉隋唐时期（公元前</a:t>
            </a:r>
            <a:r>
              <a:rPr lang="en-US" altLang="zh-CN" sz="2200" dirty="0" smtClean="0">
                <a:latin typeface="+mn-ea"/>
                <a:ea typeface="+mn-ea"/>
              </a:rPr>
              <a:t>221—960</a:t>
            </a:r>
            <a:r>
              <a:rPr lang="zh-CN" altLang="en-US" sz="2200" dirty="0" smtClean="0">
                <a:latin typeface="+mn-ea"/>
                <a:ea typeface="+mn-ea"/>
              </a:rPr>
              <a:t>）</a:t>
            </a:r>
            <a:endParaRPr lang="zh-CN" altLang="en-US" sz="2200" dirty="0" smtClean="0">
              <a:latin typeface="+mn-ea"/>
              <a:ea typeface="+mn-ea"/>
            </a:endParaRPr>
          </a:p>
        </p:txBody>
      </p:sp>
      <p:sp>
        <p:nvSpPr>
          <p:cNvPr id="17" name="矩形 16"/>
          <p:cNvSpPr/>
          <p:nvPr/>
        </p:nvSpPr>
        <p:spPr>
          <a:xfrm>
            <a:off x="8517607" y="5848573"/>
            <a:ext cx="3711272" cy="430887"/>
          </a:xfrm>
          <a:prstGeom prst="rect">
            <a:avLst/>
          </a:prstGeom>
          <a:solidFill>
            <a:srgbClr val="FBB80D"/>
          </a:solidFill>
        </p:spPr>
        <p:txBody>
          <a:bodyPr wrap="none">
            <a:spAutoFit/>
          </a:bodyPr>
          <a:lstStyle/>
          <a:p>
            <a:r>
              <a:rPr lang="zh-CN" altLang="en-US" sz="2200" dirty="0" smtClean="0">
                <a:latin typeface="+mn-ea"/>
                <a:ea typeface="+mn-ea"/>
              </a:rPr>
              <a:t>宋元明清时期（</a:t>
            </a:r>
            <a:r>
              <a:rPr lang="en-US" altLang="zh-CN" sz="2200" dirty="0" smtClean="0">
                <a:latin typeface="+mn-ea"/>
                <a:ea typeface="+mn-ea"/>
              </a:rPr>
              <a:t>960—1840</a:t>
            </a:r>
            <a:r>
              <a:rPr lang="zh-CN" altLang="en-US" sz="2200" dirty="0" smtClean="0">
                <a:latin typeface="+mn-ea"/>
                <a:ea typeface="+mn-ea"/>
              </a:rPr>
              <a:t>）</a:t>
            </a:r>
            <a:endParaRPr lang="zh-CN" altLang="en-US" sz="2200" dirty="0" smtClean="0">
              <a:latin typeface="+mn-ea"/>
              <a:ea typeface="+mn-ea"/>
            </a:endParaRPr>
          </a:p>
        </p:txBody>
      </p:sp>
      <p:sp>
        <p:nvSpPr>
          <p:cNvPr id="21" name="下箭头 20"/>
          <p:cNvSpPr/>
          <p:nvPr/>
        </p:nvSpPr>
        <p:spPr>
          <a:xfrm>
            <a:off x="4125119" y="2896245"/>
            <a:ext cx="504056" cy="576064"/>
          </a:xfrm>
          <a:prstGeom prst="downArrow">
            <a:avLst/>
          </a:prstGeom>
          <a:solidFill>
            <a:srgbClr val="FF66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下箭头 21"/>
          <p:cNvSpPr/>
          <p:nvPr/>
        </p:nvSpPr>
        <p:spPr>
          <a:xfrm>
            <a:off x="6789415" y="4048373"/>
            <a:ext cx="504056" cy="576064"/>
          </a:xfrm>
          <a:prstGeom prst="downArrow">
            <a:avLst/>
          </a:prstGeom>
          <a:solidFill>
            <a:srgbClr val="FF66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下箭头 22"/>
          <p:cNvSpPr/>
          <p:nvPr/>
        </p:nvSpPr>
        <p:spPr>
          <a:xfrm>
            <a:off x="8949655" y="5200501"/>
            <a:ext cx="504056" cy="576064"/>
          </a:xfrm>
          <a:prstGeom prst="downArrow">
            <a:avLst/>
          </a:prstGeom>
          <a:solidFill>
            <a:srgbClr val="FF66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9218" name="Picture 2"/>
          <p:cNvPicPr>
            <a:picLocks noChangeAspect="1" noChangeArrowheads="1"/>
          </p:cNvPicPr>
          <p:nvPr/>
        </p:nvPicPr>
        <p:blipFill>
          <a:blip r:embed="rId1" cstate="print"/>
          <a:srcRect/>
          <a:stretch>
            <a:fillRect/>
          </a:stretch>
        </p:blipFill>
        <p:spPr bwMode="auto">
          <a:xfrm>
            <a:off x="1532831" y="1600101"/>
            <a:ext cx="2687174" cy="4114056"/>
          </a:xfrm>
          <a:prstGeom prst="rect">
            <a:avLst/>
          </a:prstGeom>
          <a:noFill/>
          <a:ln w="9525">
            <a:noFill/>
            <a:miter lim="800000"/>
            <a:headEnd/>
            <a:tailEnd/>
          </a:ln>
        </p:spPr>
      </p:pic>
      <p:sp>
        <p:nvSpPr>
          <p:cNvPr id="7" name="矩形 6"/>
          <p:cNvSpPr/>
          <p:nvPr/>
        </p:nvSpPr>
        <p:spPr>
          <a:xfrm>
            <a:off x="812751" y="3256285"/>
            <a:ext cx="648072" cy="584775"/>
          </a:xfrm>
          <a:prstGeom prst="rect">
            <a:avLst/>
          </a:prstGeom>
        </p:spPr>
        <p:txBody>
          <a:bodyPr wrap="square">
            <a:spAutoFit/>
          </a:bodyPr>
          <a:lstStyle/>
          <a:p>
            <a:r>
              <a:rPr lang="zh-CN" altLang="en-US" sz="3200" dirty="0" smtClean="0">
                <a:solidFill>
                  <a:srgbClr val="FF0000"/>
                </a:solidFill>
                <a:latin typeface="+mn-ea"/>
              </a:rPr>
              <a:t>③</a:t>
            </a:r>
            <a:endParaRPr lang="zh-CN" altLang="en-US" sz="3200" dirty="0">
              <a:solidFill>
                <a:srgbClr val="FF0000"/>
              </a:solidFill>
            </a:endParaRPr>
          </a:p>
        </p:txBody>
      </p:sp>
      <p:sp>
        <p:nvSpPr>
          <p:cNvPr id="8" name="矩形 7"/>
          <p:cNvSpPr/>
          <p:nvPr/>
        </p:nvSpPr>
        <p:spPr>
          <a:xfrm>
            <a:off x="4557167" y="2176165"/>
            <a:ext cx="7416824" cy="2631490"/>
          </a:xfrm>
          <a:prstGeom prst="rect">
            <a:avLst/>
          </a:prstGeom>
        </p:spPr>
        <p:txBody>
          <a:bodyPr wrap="square">
            <a:spAutoFit/>
          </a:bodyPr>
          <a:lstStyle/>
          <a:p>
            <a:pPr algn="just">
              <a:lnSpc>
                <a:spcPct val="150000"/>
              </a:lnSpc>
            </a:pPr>
            <a:r>
              <a:rPr lang="zh-CN" altLang="en-US" sz="2200" dirty="0" smtClean="0">
                <a:latin typeface="+mn-ea"/>
                <a:ea typeface="+mn-ea"/>
              </a:rPr>
              <a:t>    德彪西（</a:t>
            </a:r>
            <a:r>
              <a:rPr lang="en-US" altLang="zh-CN" sz="2200" dirty="0" smtClean="0">
                <a:latin typeface="+mn-ea"/>
                <a:ea typeface="+mn-ea"/>
              </a:rPr>
              <a:t>1862—1918</a:t>
            </a:r>
            <a:r>
              <a:rPr lang="zh-CN" altLang="en-US" sz="2200" dirty="0" smtClean="0">
                <a:latin typeface="+mn-ea"/>
                <a:ea typeface="+mn-ea"/>
              </a:rPr>
              <a:t>），法国作曲家、钢琴家，自幼学习钢琴，</a:t>
            </a:r>
            <a:r>
              <a:rPr lang="en-US" altLang="zh-CN" sz="2200" dirty="0" smtClean="0">
                <a:latin typeface="+mn-ea"/>
                <a:ea typeface="+mn-ea"/>
              </a:rPr>
              <a:t>11</a:t>
            </a:r>
            <a:r>
              <a:rPr lang="zh-CN" altLang="en-US" sz="2200" dirty="0" smtClean="0">
                <a:latin typeface="+mn-ea"/>
                <a:ea typeface="+mn-ea"/>
              </a:rPr>
              <a:t>岁时入巴黎音乐学院。</a:t>
            </a:r>
            <a:r>
              <a:rPr lang="en-US" altLang="zh-CN" sz="2200" dirty="0" smtClean="0">
                <a:latin typeface="+mn-ea"/>
                <a:ea typeface="+mn-ea"/>
              </a:rPr>
              <a:t>1884</a:t>
            </a:r>
            <a:r>
              <a:rPr lang="zh-CN" altLang="en-US" sz="2200" dirty="0" smtClean="0">
                <a:latin typeface="+mn-ea"/>
                <a:ea typeface="+mn-ea"/>
              </a:rPr>
              <a:t>年以大合唱</a:t>
            </a:r>
            <a:r>
              <a:rPr lang="en-US" altLang="zh-CN" sz="2200" dirty="0" smtClean="0">
                <a:latin typeface="+mn-ea"/>
                <a:ea typeface="+mn-ea"/>
              </a:rPr>
              <a:t>《</a:t>
            </a:r>
            <a:r>
              <a:rPr lang="zh-CN" altLang="en-US" sz="2200" dirty="0" smtClean="0">
                <a:latin typeface="+mn-ea"/>
                <a:ea typeface="+mn-ea"/>
              </a:rPr>
              <a:t>浪子</a:t>
            </a:r>
            <a:r>
              <a:rPr lang="en-US" altLang="zh-CN" sz="2200" dirty="0" smtClean="0">
                <a:latin typeface="+mn-ea"/>
                <a:ea typeface="+mn-ea"/>
              </a:rPr>
              <a:t>》</a:t>
            </a:r>
            <a:r>
              <a:rPr lang="zh-CN" altLang="en-US" sz="2200" dirty="0" smtClean="0">
                <a:latin typeface="+mn-ea"/>
                <a:ea typeface="+mn-ea"/>
              </a:rPr>
              <a:t>获罗马大奖。主要作品有钢琴曲</a:t>
            </a:r>
            <a:r>
              <a:rPr lang="en-US" altLang="zh-CN" sz="2200" dirty="0" smtClean="0">
                <a:latin typeface="+mn-ea"/>
                <a:ea typeface="+mn-ea"/>
              </a:rPr>
              <a:t>《</a:t>
            </a:r>
            <a:r>
              <a:rPr lang="zh-CN" altLang="en-US" sz="2200" dirty="0" smtClean="0">
                <a:latin typeface="+mn-ea"/>
                <a:ea typeface="+mn-ea"/>
              </a:rPr>
              <a:t>版画</a:t>
            </a:r>
            <a:r>
              <a:rPr lang="en-US" altLang="zh-CN" sz="2200" dirty="0" smtClean="0">
                <a:latin typeface="+mn-ea"/>
                <a:ea typeface="+mn-ea"/>
              </a:rPr>
              <a:t>》《</a:t>
            </a:r>
            <a:r>
              <a:rPr lang="zh-CN" altLang="en-US" sz="2200" dirty="0" smtClean="0">
                <a:latin typeface="+mn-ea"/>
                <a:ea typeface="+mn-ea"/>
              </a:rPr>
              <a:t>月光</a:t>
            </a:r>
            <a:r>
              <a:rPr lang="en-US" altLang="zh-CN" sz="2200" dirty="0" smtClean="0">
                <a:latin typeface="+mn-ea"/>
                <a:ea typeface="+mn-ea"/>
              </a:rPr>
              <a:t>》《</a:t>
            </a:r>
            <a:r>
              <a:rPr lang="zh-CN" altLang="en-US" sz="2200" dirty="0" smtClean="0">
                <a:latin typeface="+mn-ea"/>
                <a:ea typeface="+mn-ea"/>
              </a:rPr>
              <a:t>意象集</a:t>
            </a:r>
            <a:r>
              <a:rPr lang="en-US" altLang="zh-CN" sz="2200" dirty="0" smtClean="0">
                <a:latin typeface="+mn-ea"/>
                <a:ea typeface="+mn-ea"/>
              </a:rPr>
              <a:t>》</a:t>
            </a:r>
            <a:r>
              <a:rPr lang="zh-CN" altLang="en-US" sz="2200" dirty="0" smtClean="0">
                <a:latin typeface="+mn-ea"/>
                <a:ea typeface="+mn-ea"/>
              </a:rPr>
              <a:t>，管弦乐曲</a:t>
            </a:r>
            <a:r>
              <a:rPr lang="en-US" altLang="zh-CN" sz="2200" dirty="0" smtClean="0">
                <a:latin typeface="+mn-ea"/>
                <a:ea typeface="+mn-ea"/>
              </a:rPr>
              <a:t>《</a:t>
            </a:r>
            <a:r>
              <a:rPr lang="zh-CN" altLang="en-US" sz="2200" dirty="0" smtClean="0">
                <a:latin typeface="+mn-ea"/>
                <a:ea typeface="+mn-ea"/>
              </a:rPr>
              <a:t>大海</a:t>
            </a:r>
            <a:r>
              <a:rPr lang="en-US" altLang="zh-CN" sz="2200" dirty="0" smtClean="0">
                <a:latin typeface="+mn-ea"/>
                <a:ea typeface="+mn-ea"/>
              </a:rPr>
              <a:t>》《</a:t>
            </a:r>
            <a:r>
              <a:rPr lang="zh-CN" altLang="en-US" sz="2200" dirty="0" smtClean="0">
                <a:latin typeface="+mn-ea"/>
                <a:ea typeface="+mn-ea"/>
              </a:rPr>
              <a:t>牧神午后</a:t>
            </a:r>
            <a:r>
              <a:rPr lang="en-US" altLang="zh-CN" sz="2200" dirty="0" smtClean="0">
                <a:latin typeface="+mn-ea"/>
                <a:ea typeface="+mn-ea"/>
              </a:rPr>
              <a:t>》</a:t>
            </a:r>
            <a:r>
              <a:rPr lang="zh-CN" altLang="en-US" sz="2200" dirty="0" smtClean="0">
                <a:latin typeface="+mn-ea"/>
                <a:ea typeface="+mn-ea"/>
              </a:rPr>
              <a:t>等。德彪西被誉为印象派音乐的奠基人。</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月光.png"/>
          <p:cNvPicPr>
            <a:picLocks noChangeAspect="1"/>
          </p:cNvPicPr>
          <p:nvPr/>
        </p:nvPicPr>
        <p:blipFill>
          <a:blip r:embed="rId1" cstate="print"/>
          <a:stretch>
            <a:fillRect/>
          </a:stretch>
        </p:blipFill>
        <p:spPr>
          <a:xfrm>
            <a:off x="3044999" y="952029"/>
            <a:ext cx="6840760" cy="4817437"/>
          </a:xfrm>
          <a:prstGeom prst="rect">
            <a:avLst/>
          </a:prstGeom>
        </p:spPr>
      </p:pic>
      <p:sp>
        <p:nvSpPr>
          <p:cNvPr id="7" name="矩形 6"/>
          <p:cNvSpPr/>
          <p:nvPr/>
        </p:nvSpPr>
        <p:spPr>
          <a:xfrm>
            <a:off x="1604839" y="5776565"/>
            <a:ext cx="9865096" cy="1107996"/>
          </a:xfrm>
          <a:prstGeom prst="rect">
            <a:avLst/>
          </a:prstGeom>
        </p:spPr>
        <p:txBody>
          <a:bodyPr wrap="square">
            <a:spAutoFit/>
          </a:bodyPr>
          <a:lstStyle/>
          <a:p>
            <a:pPr algn="just">
              <a:lnSpc>
                <a:spcPct val="150000"/>
              </a:lnSpc>
            </a:pPr>
            <a:r>
              <a:rPr lang="en-US" altLang="zh-CN" sz="2200" dirty="0" smtClean="0">
                <a:latin typeface="+mn-ea"/>
                <a:ea typeface="+mn-ea"/>
              </a:rPr>
              <a:t>   《</a:t>
            </a:r>
            <a:r>
              <a:rPr lang="zh-CN" altLang="en-US" sz="2200" dirty="0" smtClean="0">
                <a:latin typeface="+mn-ea"/>
                <a:ea typeface="+mn-ea"/>
              </a:rPr>
              <a:t>月光</a:t>
            </a:r>
            <a:r>
              <a:rPr lang="en-US" altLang="zh-CN" sz="2200" dirty="0" smtClean="0">
                <a:latin typeface="+mn-ea"/>
                <a:ea typeface="+mn-ea"/>
              </a:rPr>
              <a:t>》</a:t>
            </a:r>
            <a:r>
              <a:rPr lang="zh-CN" altLang="en-US" sz="2200" dirty="0" smtClean="0">
                <a:latin typeface="+mn-ea"/>
                <a:ea typeface="+mn-ea"/>
              </a:rPr>
              <a:t>这首钢琴曲是德彪西的钢琴曲</a:t>
            </a:r>
            <a:r>
              <a:rPr lang="en-US" altLang="zh-CN" sz="2200" dirty="0" smtClean="0">
                <a:latin typeface="+mn-ea"/>
                <a:ea typeface="+mn-ea"/>
              </a:rPr>
              <a:t>《</a:t>
            </a:r>
            <a:r>
              <a:rPr lang="zh-CN" altLang="en-US" sz="2200" dirty="0" smtClean="0">
                <a:latin typeface="+mn-ea"/>
                <a:ea typeface="+mn-ea"/>
              </a:rPr>
              <a:t>贝加摩组曲</a:t>
            </a:r>
            <a:r>
              <a:rPr lang="en-US" altLang="zh-CN" sz="2200" dirty="0" smtClean="0">
                <a:latin typeface="+mn-ea"/>
                <a:ea typeface="+mn-ea"/>
              </a:rPr>
              <a:t>》</a:t>
            </a:r>
            <a:r>
              <a:rPr lang="zh-CN" altLang="en-US" sz="2200" dirty="0" smtClean="0">
                <a:latin typeface="+mn-ea"/>
                <a:ea typeface="+mn-ea"/>
              </a:rPr>
              <a:t>中的第三首，另一个译名为</a:t>
            </a:r>
            <a:r>
              <a:rPr lang="en-US" altLang="zh-CN" sz="2200" dirty="0" smtClean="0">
                <a:latin typeface="+mn-ea"/>
                <a:ea typeface="+mn-ea"/>
              </a:rPr>
              <a:t>《</a:t>
            </a:r>
            <a:r>
              <a:rPr lang="zh-CN" altLang="en-US" sz="2200" dirty="0" smtClean="0">
                <a:latin typeface="+mn-ea"/>
                <a:ea typeface="+mn-ea"/>
              </a:rPr>
              <a:t>月明之光</a:t>
            </a:r>
            <a:r>
              <a:rPr lang="en-US" altLang="zh-CN" sz="2200" dirty="0" smtClean="0">
                <a:latin typeface="+mn-ea"/>
                <a:ea typeface="+mn-ea"/>
              </a:rPr>
              <a:t>》</a:t>
            </a:r>
            <a:r>
              <a:rPr lang="zh-CN" altLang="en-US" sz="2200" dirty="0" smtClean="0">
                <a:latin typeface="+mn-ea"/>
                <a:ea typeface="+mn-ea"/>
              </a:rPr>
              <a:t>。</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740743" y="1024037"/>
            <a:ext cx="2031325" cy="646331"/>
          </a:xfrm>
          <a:prstGeom prst="rect">
            <a:avLst/>
          </a:prstGeom>
        </p:spPr>
        <p:txBody>
          <a:bodyPr wrap="none">
            <a:spAutoFit/>
          </a:bodyPr>
          <a:lstStyle/>
          <a:p>
            <a:pPr algn="just">
              <a:lnSpc>
                <a:spcPct val="150000"/>
              </a:lnSpc>
            </a:pPr>
            <a:r>
              <a:rPr lang="zh-CN" altLang="en-US" sz="2400" dirty="0" smtClean="0"/>
              <a:t>（三）交响曲</a:t>
            </a:r>
            <a:endParaRPr lang="zh-CN" altLang="en-US" sz="2400" dirty="0" smtClean="0"/>
          </a:p>
        </p:txBody>
      </p:sp>
      <p:sp>
        <p:nvSpPr>
          <p:cNvPr id="7" name="矩形 6"/>
          <p:cNvSpPr/>
          <p:nvPr/>
        </p:nvSpPr>
        <p:spPr>
          <a:xfrm>
            <a:off x="956767" y="1744117"/>
            <a:ext cx="1736373" cy="520848"/>
          </a:xfrm>
          <a:prstGeom prst="rect">
            <a:avLst/>
          </a:prstGeom>
        </p:spPr>
        <p:txBody>
          <a:bodyPr wrap="none">
            <a:spAutoFit/>
          </a:bodyPr>
          <a:lstStyle/>
          <a:p>
            <a:pPr algn="just">
              <a:lnSpc>
                <a:spcPct val="150000"/>
              </a:lnSpc>
            </a:pPr>
            <a:r>
              <a:rPr lang="en-US" altLang="zh-CN" sz="2200" dirty="0" smtClean="0">
                <a:latin typeface="+mj-ea"/>
                <a:ea typeface="+mj-ea"/>
              </a:rPr>
              <a:t>1. </a:t>
            </a:r>
            <a:r>
              <a:rPr lang="zh-CN" altLang="en-US" sz="2200" dirty="0" smtClean="0">
                <a:latin typeface="+mj-ea"/>
                <a:ea typeface="+mj-ea"/>
              </a:rPr>
              <a:t>体裁介绍</a:t>
            </a:r>
            <a:endParaRPr lang="zh-CN" altLang="en-US" sz="2200" dirty="0">
              <a:latin typeface="+mj-ea"/>
              <a:ea typeface="+mj-ea"/>
            </a:endParaRPr>
          </a:p>
        </p:txBody>
      </p:sp>
      <p:sp>
        <p:nvSpPr>
          <p:cNvPr id="9" name="矩形 8"/>
          <p:cNvSpPr/>
          <p:nvPr/>
        </p:nvSpPr>
        <p:spPr>
          <a:xfrm>
            <a:off x="956767" y="2392189"/>
            <a:ext cx="9217024" cy="600164"/>
          </a:xfrm>
          <a:prstGeom prst="rect">
            <a:avLst/>
          </a:prstGeom>
          <a:solidFill>
            <a:srgbClr val="FFC000"/>
          </a:solidFill>
        </p:spPr>
        <p:txBody>
          <a:bodyPr wrap="square">
            <a:spAutoFit/>
          </a:bodyPr>
          <a:lstStyle/>
          <a:p>
            <a:pPr algn="just">
              <a:lnSpc>
                <a:spcPct val="150000"/>
              </a:lnSpc>
            </a:pPr>
            <a:r>
              <a:rPr lang="zh-CN" altLang="en-US" sz="2200" dirty="0" smtClean="0"/>
              <a:t>交响曲大多由四个乐章组成，速度上一般按照快、慢、稍快、快来排列。</a:t>
            </a:r>
            <a:endParaRPr lang="zh-CN" altLang="en-US" sz="2200" dirty="0"/>
          </a:p>
        </p:txBody>
      </p:sp>
      <p:sp>
        <p:nvSpPr>
          <p:cNvPr id="10" name="矩形 9"/>
          <p:cNvSpPr/>
          <p:nvPr/>
        </p:nvSpPr>
        <p:spPr>
          <a:xfrm>
            <a:off x="956767" y="3256285"/>
            <a:ext cx="11665296" cy="2123658"/>
          </a:xfrm>
          <a:prstGeom prst="rect">
            <a:avLst/>
          </a:prstGeom>
        </p:spPr>
        <p:txBody>
          <a:bodyPr wrap="square">
            <a:spAutoFit/>
          </a:bodyPr>
          <a:lstStyle/>
          <a:p>
            <a:pPr algn="just">
              <a:lnSpc>
                <a:spcPct val="150000"/>
              </a:lnSpc>
            </a:pPr>
            <a:r>
              <a:rPr lang="zh-CN" altLang="en-US" sz="2200" dirty="0" smtClean="0">
                <a:solidFill>
                  <a:srgbClr val="CC99FF"/>
                </a:solidFill>
              </a:rPr>
              <a:t>第一乐章通常由奏鸣曲式写成，体现作品的主要乐思和风貌；</a:t>
            </a:r>
            <a:endParaRPr lang="en-US" altLang="zh-CN" sz="2200" dirty="0" smtClean="0">
              <a:solidFill>
                <a:srgbClr val="CC99FF"/>
              </a:solidFill>
            </a:endParaRPr>
          </a:p>
          <a:p>
            <a:pPr algn="just">
              <a:lnSpc>
                <a:spcPct val="150000"/>
              </a:lnSpc>
            </a:pPr>
            <a:r>
              <a:rPr lang="zh-CN" altLang="en-US" sz="2200" dirty="0" smtClean="0">
                <a:solidFill>
                  <a:schemeClr val="accent5">
                    <a:lumMod val="75000"/>
                  </a:schemeClr>
                </a:solidFill>
              </a:rPr>
              <a:t>第二乐章称为行板和慢板乐章，具有如歌的抒情特点；</a:t>
            </a:r>
            <a:endParaRPr lang="en-US" altLang="zh-CN" sz="2200" dirty="0" smtClean="0">
              <a:solidFill>
                <a:schemeClr val="accent5">
                  <a:lumMod val="75000"/>
                </a:schemeClr>
              </a:solidFill>
            </a:endParaRPr>
          </a:p>
          <a:p>
            <a:pPr algn="just">
              <a:lnSpc>
                <a:spcPct val="150000"/>
              </a:lnSpc>
            </a:pPr>
            <a:r>
              <a:rPr lang="zh-CN" altLang="en-US" sz="2200" dirty="0" smtClean="0">
                <a:solidFill>
                  <a:srgbClr val="FF99FF"/>
                </a:solidFill>
              </a:rPr>
              <a:t>第三乐章往往是小步舞曲、圆舞曲或带有舞曲性质的谐谑曲；</a:t>
            </a:r>
            <a:endParaRPr lang="en-US" altLang="zh-CN" sz="2200" dirty="0" smtClean="0">
              <a:solidFill>
                <a:srgbClr val="FF99FF"/>
              </a:solidFill>
            </a:endParaRPr>
          </a:p>
          <a:p>
            <a:pPr algn="just">
              <a:lnSpc>
                <a:spcPct val="150000"/>
              </a:lnSpc>
            </a:pPr>
            <a:r>
              <a:rPr lang="zh-CN" altLang="en-US" sz="2200" dirty="0" smtClean="0">
                <a:solidFill>
                  <a:srgbClr val="FF0000"/>
                </a:solidFill>
              </a:rPr>
              <a:t>第四乐章即末乐章，习惯用最快的速度，常采用回旋曲式或者回旋奏鸣曲式构成欢乐的终曲。</a:t>
            </a:r>
            <a:endParaRPr lang="zh-CN" altLang="en-US" sz="2200" dirty="0" smtClean="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交响乐队.png"/>
          <p:cNvPicPr>
            <a:picLocks noChangeAspect="1"/>
          </p:cNvPicPr>
          <p:nvPr/>
        </p:nvPicPr>
        <p:blipFill>
          <a:blip r:embed="rId1" cstate="print"/>
          <a:stretch>
            <a:fillRect/>
          </a:stretch>
        </p:blipFill>
        <p:spPr>
          <a:xfrm>
            <a:off x="7581503" y="4552429"/>
            <a:ext cx="4836854" cy="1983110"/>
          </a:xfrm>
          <a:prstGeom prst="rect">
            <a:avLst/>
          </a:prstGeom>
        </p:spPr>
      </p:pic>
      <p:sp>
        <p:nvSpPr>
          <p:cNvPr id="7" name="矩形 6"/>
          <p:cNvSpPr/>
          <p:nvPr/>
        </p:nvSpPr>
        <p:spPr>
          <a:xfrm>
            <a:off x="884759" y="1456085"/>
            <a:ext cx="11305256" cy="1028680"/>
          </a:xfrm>
          <a:prstGeom prst="rect">
            <a:avLst/>
          </a:prstGeom>
        </p:spPr>
        <p:txBody>
          <a:bodyPr wrap="square">
            <a:spAutoFit/>
          </a:bodyPr>
          <a:lstStyle/>
          <a:p>
            <a:pPr algn="just">
              <a:lnSpc>
                <a:spcPct val="150000"/>
              </a:lnSpc>
            </a:pPr>
            <a:r>
              <a:rPr lang="zh-CN" altLang="en-US" sz="2200" dirty="0" smtClean="0">
                <a:latin typeface="+mn-ea"/>
                <a:ea typeface="+mn-ea"/>
              </a:rPr>
              <a:t>    交响乐队是音乐王国里的器乐大家族，一般来说它分为五个器乐组：弦乐组、木管组、铜管组、打击乐组和色彩乐器组。</a:t>
            </a:r>
            <a:endParaRPr lang="zh-CN" altLang="en-US" sz="2200" dirty="0" smtClean="0">
              <a:latin typeface="+mn-ea"/>
              <a:ea typeface="+mn-ea"/>
            </a:endParaRPr>
          </a:p>
        </p:txBody>
      </p:sp>
      <p:sp>
        <p:nvSpPr>
          <p:cNvPr id="8" name="矩形 7"/>
          <p:cNvSpPr/>
          <p:nvPr/>
        </p:nvSpPr>
        <p:spPr>
          <a:xfrm>
            <a:off x="1388815" y="2680221"/>
            <a:ext cx="8928992" cy="2631490"/>
          </a:xfrm>
          <a:prstGeom prst="rect">
            <a:avLst/>
          </a:prstGeom>
        </p:spPr>
        <p:txBody>
          <a:bodyPr wrap="square">
            <a:spAutoFit/>
          </a:bodyPr>
          <a:lstStyle/>
          <a:p>
            <a:pPr algn="just">
              <a:lnSpc>
                <a:spcPct val="150000"/>
              </a:lnSpc>
            </a:pPr>
            <a:r>
              <a:rPr lang="zh-CN" altLang="en-US" sz="2200" dirty="0" smtClean="0">
                <a:latin typeface="+mn-ea"/>
                <a:ea typeface="+mn-ea"/>
              </a:rPr>
              <a:t>弦乐组：小提琴、中提琴、大提琴、贝斯大提琴。</a:t>
            </a:r>
            <a:endParaRPr lang="zh-CN" altLang="en-US" sz="2200" dirty="0" smtClean="0">
              <a:latin typeface="+mn-ea"/>
              <a:ea typeface="+mn-ea"/>
            </a:endParaRPr>
          </a:p>
          <a:p>
            <a:pPr algn="just">
              <a:lnSpc>
                <a:spcPct val="150000"/>
              </a:lnSpc>
            </a:pPr>
            <a:r>
              <a:rPr lang="zh-CN" altLang="en-US" sz="2200" dirty="0" smtClean="0">
                <a:latin typeface="+mn-ea"/>
                <a:ea typeface="+mn-ea"/>
              </a:rPr>
              <a:t>木管组：短笛、长笛、双簧管、英国管、单簧管、大管。</a:t>
            </a:r>
            <a:endParaRPr lang="zh-CN" altLang="en-US" sz="2200" dirty="0" smtClean="0">
              <a:latin typeface="+mn-ea"/>
              <a:ea typeface="+mn-ea"/>
            </a:endParaRPr>
          </a:p>
          <a:p>
            <a:pPr algn="just">
              <a:lnSpc>
                <a:spcPct val="150000"/>
              </a:lnSpc>
            </a:pPr>
            <a:r>
              <a:rPr lang="zh-CN" altLang="en-US" sz="2200" dirty="0" smtClean="0">
                <a:latin typeface="+mn-ea"/>
                <a:ea typeface="+mn-ea"/>
              </a:rPr>
              <a:t>铜管组：小号、圆号、长号、低音号。</a:t>
            </a:r>
            <a:endParaRPr lang="zh-CN" altLang="en-US" sz="2200" dirty="0" smtClean="0">
              <a:latin typeface="+mn-ea"/>
              <a:ea typeface="+mn-ea"/>
            </a:endParaRPr>
          </a:p>
          <a:p>
            <a:pPr algn="just">
              <a:lnSpc>
                <a:spcPct val="150000"/>
              </a:lnSpc>
            </a:pPr>
            <a:r>
              <a:rPr lang="zh-CN" altLang="en-US" sz="2200" dirty="0" smtClean="0">
                <a:latin typeface="+mn-ea"/>
                <a:ea typeface="+mn-ea"/>
              </a:rPr>
              <a:t>打击乐组：定音鼓、锣、镲、铃鼓、三角铁等。</a:t>
            </a:r>
            <a:endParaRPr lang="zh-CN" altLang="en-US" sz="2200" dirty="0" smtClean="0">
              <a:latin typeface="+mn-ea"/>
              <a:ea typeface="+mn-ea"/>
            </a:endParaRPr>
          </a:p>
          <a:p>
            <a:pPr algn="just">
              <a:lnSpc>
                <a:spcPct val="150000"/>
              </a:lnSpc>
            </a:pPr>
            <a:r>
              <a:rPr lang="zh-CN" altLang="en-US" sz="2200" dirty="0" smtClean="0">
                <a:latin typeface="+mn-ea"/>
                <a:ea typeface="+mn-ea"/>
              </a:rPr>
              <a:t>色彩乐器组：竖琴、木琴、铝板钟琴等。</a:t>
            </a:r>
            <a:endParaRPr lang="zh-CN" altLang="en-US" sz="2200" dirty="0" smtClean="0">
              <a:latin typeface="+mn-ea"/>
              <a:ea typeface="+mn-ea"/>
            </a:endParaRPr>
          </a:p>
        </p:txBody>
      </p:sp>
      <p:sp>
        <p:nvSpPr>
          <p:cNvPr id="9" name="五角星 8"/>
          <p:cNvSpPr/>
          <p:nvPr/>
        </p:nvSpPr>
        <p:spPr>
          <a:xfrm>
            <a:off x="1028775" y="1528093"/>
            <a:ext cx="360040" cy="432048"/>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椭圆 5"/>
          <p:cNvSpPr/>
          <p:nvPr/>
        </p:nvSpPr>
        <p:spPr>
          <a:xfrm>
            <a:off x="1100783" y="1168053"/>
            <a:ext cx="1944216" cy="936104"/>
          </a:xfrm>
          <a:prstGeom prst="ellipse">
            <a:avLst/>
          </a:prstGeom>
          <a:solidFill>
            <a:srgbClr val="CC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00783" y="1384077"/>
            <a:ext cx="1879041" cy="461665"/>
          </a:xfrm>
          <a:prstGeom prst="rect">
            <a:avLst/>
          </a:prstGeom>
        </p:spPr>
        <p:txBody>
          <a:bodyPr wrap="none">
            <a:spAutoFit/>
          </a:bodyPr>
          <a:lstStyle/>
          <a:p>
            <a:pPr algn="just"/>
            <a:r>
              <a:rPr lang="en-US" altLang="zh-CN" sz="2400" dirty="0" smtClean="0"/>
              <a:t>2</a:t>
            </a:r>
            <a:r>
              <a:rPr lang="zh-CN" altLang="en-US" sz="2400" dirty="0" smtClean="0"/>
              <a:t>、作品介绍</a:t>
            </a:r>
            <a:endParaRPr lang="zh-CN" altLang="en-US" sz="2400" dirty="0"/>
          </a:p>
        </p:txBody>
      </p:sp>
      <p:pic>
        <p:nvPicPr>
          <p:cNvPr id="10242" name="Picture 2"/>
          <p:cNvPicPr>
            <a:picLocks noChangeAspect="1" noChangeArrowheads="1"/>
          </p:cNvPicPr>
          <p:nvPr/>
        </p:nvPicPr>
        <p:blipFill>
          <a:blip r:embed="rId1" cstate="print"/>
          <a:srcRect/>
          <a:stretch>
            <a:fillRect/>
          </a:stretch>
        </p:blipFill>
        <p:spPr bwMode="auto">
          <a:xfrm>
            <a:off x="1748855" y="2392189"/>
            <a:ext cx="3126569" cy="3526557"/>
          </a:xfrm>
          <a:prstGeom prst="rect">
            <a:avLst/>
          </a:prstGeom>
          <a:noFill/>
          <a:ln w="9525">
            <a:noFill/>
            <a:miter lim="800000"/>
            <a:headEnd/>
            <a:tailEnd/>
          </a:ln>
        </p:spPr>
      </p:pic>
      <p:sp>
        <p:nvSpPr>
          <p:cNvPr id="9" name="矩形 8"/>
          <p:cNvSpPr/>
          <p:nvPr/>
        </p:nvSpPr>
        <p:spPr>
          <a:xfrm>
            <a:off x="1100783" y="3832349"/>
            <a:ext cx="648072" cy="584775"/>
          </a:xfrm>
          <a:prstGeom prst="rect">
            <a:avLst/>
          </a:prstGeom>
        </p:spPr>
        <p:txBody>
          <a:bodyPr wrap="square">
            <a:spAutoFit/>
          </a:bodyPr>
          <a:lstStyle/>
          <a:p>
            <a:r>
              <a:rPr lang="zh-CN" altLang="en-US" sz="3200" dirty="0" smtClean="0">
                <a:solidFill>
                  <a:srgbClr val="FF0000"/>
                </a:solidFill>
                <a:latin typeface="+mn-ea"/>
              </a:rPr>
              <a:t>①</a:t>
            </a:r>
            <a:endParaRPr lang="zh-CN" altLang="en-US" sz="3200" dirty="0">
              <a:solidFill>
                <a:srgbClr val="FF0000"/>
              </a:solidFill>
            </a:endParaRPr>
          </a:p>
        </p:txBody>
      </p:sp>
      <p:sp>
        <p:nvSpPr>
          <p:cNvPr id="10" name="矩形 9"/>
          <p:cNvSpPr/>
          <p:nvPr/>
        </p:nvSpPr>
        <p:spPr>
          <a:xfrm>
            <a:off x="5133231" y="2824237"/>
            <a:ext cx="6912768" cy="2631490"/>
          </a:xfrm>
          <a:prstGeom prst="rect">
            <a:avLst/>
          </a:prstGeom>
        </p:spPr>
        <p:txBody>
          <a:bodyPr wrap="square">
            <a:spAutoFit/>
          </a:bodyPr>
          <a:lstStyle/>
          <a:p>
            <a:pPr algn="just">
              <a:lnSpc>
                <a:spcPct val="150000"/>
              </a:lnSpc>
            </a:pPr>
            <a:r>
              <a:rPr lang="zh-CN" altLang="en-US" sz="2200" dirty="0" smtClean="0">
                <a:latin typeface="+mn-ea"/>
                <a:ea typeface="+mn-ea"/>
              </a:rPr>
              <a:t>    莫扎特（</a:t>
            </a:r>
            <a:r>
              <a:rPr lang="en-US" altLang="zh-CN" sz="2200" dirty="0" smtClean="0">
                <a:latin typeface="+mn-ea"/>
                <a:ea typeface="+mn-ea"/>
              </a:rPr>
              <a:t>1756—1791</a:t>
            </a:r>
            <a:r>
              <a:rPr lang="zh-CN" altLang="en-US" sz="2200" dirty="0" smtClean="0">
                <a:latin typeface="+mn-ea"/>
                <a:ea typeface="+mn-ea"/>
              </a:rPr>
              <a:t>），奥地利作曲家，出生在萨尔茨堡一个宫廷乐师的家庭。他自幼跟从父亲学习音乐，富有极高的音乐天赋，</a:t>
            </a:r>
            <a:r>
              <a:rPr lang="en-US" altLang="zh-CN" sz="2200" dirty="0" smtClean="0">
                <a:latin typeface="+mn-ea"/>
                <a:ea typeface="+mn-ea"/>
              </a:rPr>
              <a:t>4</a:t>
            </a:r>
            <a:r>
              <a:rPr lang="zh-CN" altLang="en-US" sz="2200" dirty="0" smtClean="0">
                <a:latin typeface="+mn-ea"/>
                <a:ea typeface="+mn-ea"/>
              </a:rPr>
              <a:t>岁公开演奏古钢琴，</a:t>
            </a:r>
            <a:r>
              <a:rPr lang="en-US" altLang="zh-CN" sz="2200" dirty="0" smtClean="0">
                <a:latin typeface="+mn-ea"/>
                <a:ea typeface="+mn-ea"/>
              </a:rPr>
              <a:t>5</a:t>
            </a:r>
            <a:r>
              <a:rPr lang="zh-CN" altLang="en-US" sz="2200" dirty="0" smtClean="0">
                <a:latin typeface="+mn-ea"/>
                <a:ea typeface="+mn-ea"/>
              </a:rPr>
              <a:t>岁开始作曲，</a:t>
            </a:r>
            <a:r>
              <a:rPr lang="en-US" altLang="zh-CN" sz="2200" dirty="0" smtClean="0">
                <a:latin typeface="+mn-ea"/>
                <a:ea typeface="+mn-ea"/>
              </a:rPr>
              <a:t>6</a:t>
            </a:r>
            <a:r>
              <a:rPr lang="zh-CN" altLang="en-US" sz="2200" dirty="0" smtClean="0">
                <a:latin typeface="+mn-ea"/>
                <a:ea typeface="+mn-ea"/>
              </a:rPr>
              <a:t>岁随父亲到欧洲各大城市演出，轰动欧洲乐坛，被誉为“神童”。</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G小调的第四十交响曲.png"/>
          <p:cNvPicPr>
            <a:picLocks noChangeAspect="1"/>
          </p:cNvPicPr>
          <p:nvPr/>
        </p:nvPicPr>
        <p:blipFill>
          <a:blip r:embed="rId1" cstate="print"/>
          <a:stretch>
            <a:fillRect/>
          </a:stretch>
        </p:blipFill>
        <p:spPr>
          <a:xfrm>
            <a:off x="1100783" y="1312069"/>
            <a:ext cx="6225426" cy="5387727"/>
          </a:xfrm>
          <a:prstGeom prst="rect">
            <a:avLst/>
          </a:prstGeom>
        </p:spPr>
      </p:pic>
      <p:sp>
        <p:nvSpPr>
          <p:cNvPr id="7" name="矩形 6"/>
          <p:cNvSpPr/>
          <p:nvPr/>
        </p:nvSpPr>
        <p:spPr>
          <a:xfrm>
            <a:off x="7509495" y="2536205"/>
            <a:ext cx="4608512" cy="3647152"/>
          </a:xfrm>
          <a:prstGeom prst="rect">
            <a:avLst/>
          </a:prstGeom>
        </p:spPr>
        <p:txBody>
          <a:bodyPr wrap="square">
            <a:spAutoFit/>
          </a:bodyPr>
          <a:lstStyle/>
          <a:p>
            <a:pPr algn="just">
              <a:lnSpc>
                <a:spcPct val="150000"/>
              </a:lnSpc>
            </a:pPr>
            <a:r>
              <a:rPr lang="en-US" altLang="zh-CN" sz="2200" dirty="0" smtClean="0">
                <a:latin typeface="+mn-ea"/>
                <a:ea typeface="+mn-ea"/>
              </a:rPr>
              <a:t>    1788</a:t>
            </a:r>
            <a:r>
              <a:rPr lang="zh-CN" altLang="en-US" sz="2200" dirty="0" smtClean="0">
                <a:latin typeface="+mn-ea"/>
                <a:ea typeface="+mn-ea"/>
              </a:rPr>
              <a:t>年夏天，莫扎特用短短的六个星期就完成了他的最后三部交响曲，从而更加显示出他的惊人创作天分。其中</a:t>
            </a:r>
            <a:r>
              <a:rPr lang="en-US" altLang="zh-CN" sz="2200" dirty="0" smtClean="0">
                <a:latin typeface="+mn-ea"/>
                <a:ea typeface="+mn-ea"/>
              </a:rPr>
              <a:t>《g</a:t>
            </a:r>
            <a:r>
              <a:rPr lang="zh-CN" altLang="en-US" sz="2200" dirty="0" smtClean="0">
                <a:latin typeface="+mn-ea"/>
                <a:ea typeface="+mn-ea"/>
              </a:rPr>
              <a:t>小调第四十交响曲</a:t>
            </a:r>
            <a:r>
              <a:rPr lang="en-US" altLang="zh-CN" sz="2200" dirty="0" smtClean="0">
                <a:latin typeface="+mn-ea"/>
                <a:ea typeface="+mn-ea"/>
              </a:rPr>
              <a:t>》</a:t>
            </a:r>
            <a:r>
              <a:rPr lang="zh-CN" altLang="en-US" sz="2200" dirty="0" smtClean="0">
                <a:latin typeface="+mn-ea"/>
                <a:ea typeface="+mn-ea"/>
              </a:rPr>
              <a:t>被认为是他最富有激情和戏剧性的作品。这部作品虽略带伤感情绪，但却充满了乐观精神和奋发感情。</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11266" name="Picture 2"/>
          <p:cNvPicPr>
            <a:picLocks noChangeAspect="1" noChangeArrowheads="1"/>
          </p:cNvPicPr>
          <p:nvPr/>
        </p:nvPicPr>
        <p:blipFill>
          <a:blip r:embed="rId1" cstate="print"/>
          <a:srcRect/>
          <a:stretch>
            <a:fillRect/>
          </a:stretch>
        </p:blipFill>
        <p:spPr bwMode="auto">
          <a:xfrm>
            <a:off x="1820863" y="1456085"/>
            <a:ext cx="3482547" cy="3000772"/>
          </a:xfrm>
          <a:prstGeom prst="rect">
            <a:avLst/>
          </a:prstGeom>
          <a:noFill/>
          <a:ln w="9525">
            <a:noFill/>
            <a:miter lim="800000"/>
            <a:headEnd/>
            <a:tailEnd/>
          </a:ln>
        </p:spPr>
      </p:pic>
      <p:sp>
        <p:nvSpPr>
          <p:cNvPr id="7" name="矩形 6"/>
          <p:cNvSpPr/>
          <p:nvPr/>
        </p:nvSpPr>
        <p:spPr>
          <a:xfrm>
            <a:off x="1100783" y="2680221"/>
            <a:ext cx="648072" cy="584775"/>
          </a:xfrm>
          <a:prstGeom prst="rect">
            <a:avLst/>
          </a:prstGeom>
        </p:spPr>
        <p:txBody>
          <a:bodyPr wrap="square">
            <a:spAutoFit/>
          </a:bodyPr>
          <a:lstStyle/>
          <a:p>
            <a:r>
              <a:rPr lang="zh-CN" altLang="en-US" sz="3200" dirty="0" smtClean="0">
                <a:solidFill>
                  <a:srgbClr val="FF0000"/>
                </a:solidFill>
                <a:latin typeface="+mn-ea"/>
              </a:rPr>
              <a:t>②</a:t>
            </a:r>
            <a:endParaRPr lang="zh-CN" altLang="en-US" sz="3200" dirty="0">
              <a:solidFill>
                <a:srgbClr val="FF0000"/>
              </a:solidFill>
            </a:endParaRPr>
          </a:p>
        </p:txBody>
      </p:sp>
      <p:sp>
        <p:nvSpPr>
          <p:cNvPr id="8" name="矩形 7"/>
          <p:cNvSpPr/>
          <p:nvPr/>
        </p:nvSpPr>
        <p:spPr>
          <a:xfrm>
            <a:off x="5565279" y="1672109"/>
            <a:ext cx="6480720" cy="2631490"/>
          </a:xfrm>
          <a:prstGeom prst="rect">
            <a:avLst/>
          </a:prstGeom>
        </p:spPr>
        <p:txBody>
          <a:bodyPr wrap="square">
            <a:spAutoFit/>
          </a:bodyPr>
          <a:lstStyle/>
          <a:p>
            <a:pPr algn="just">
              <a:lnSpc>
                <a:spcPct val="150000"/>
              </a:lnSpc>
            </a:pPr>
            <a:r>
              <a:rPr lang="zh-CN" altLang="en-US" sz="2200" dirty="0" smtClean="0">
                <a:latin typeface="+mn-ea"/>
                <a:ea typeface="+mn-ea"/>
              </a:rPr>
              <a:t>    贝多芬，德国作曲家，生于波恩一个贫寒的音乐家庭。其父亲是宫廷歌手，贝多芬自幼随父学钢琴，</a:t>
            </a:r>
            <a:r>
              <a:rPr lang="en-US" altLang="zh-CN" sz="2200" dirty="0" smtClean="0">
                <a:latin typeface="+mn-ea"/>
                <a:ea typeface="+mn-ea"/>
              </a:rPr>
              <a:t>8</a:t>
            </a:r>
            <a:r>
              <a:rPr lang="zh-CN" altLang="en-US" sz="2200" dirty="0" smtClean="0">
                <a:latin typeface="+mn-ea"/>
                <a:ea typeface="+mn-ea"/>
              </a:rPr>
              <a:t>岁公开演奏，</a:t>
            </a:r>
            <a:r>
              <a:rPr lang="en-US" altLang="zh-CN" sz="2200" dirty="0" smtClean="0">
                <a:latin typeface="+mn-ea"/>
                <a:ea typeface="+mn-ea"/>
              </a:rPr>
              <a:t>10</a:t>
            </a:r>
            <a:r>
              <a:rPr lang="zh-CN" altLang="en-US" sz="2200" dirty="0" smtClean="0">
                <a:latin typeface="+mn-ea"/>
                <a:ea typeface="+mn-ea"/>
              </a:rPr>
              <a:t>岁开始作曲，从</a:t>
            </a:r>
            <a:r>
              <a:rPr lang="en-US" altLang="zh-CN" sz="2200" dirty="0" smtClean="0">
                <a:latin typeface="+mn-ea"/>
                <a:ea typeface="+mn-ea"/>
              </a:rPr>
              <a:t>1782</a:t>
            </a:r>
            <a:r>
              <a:rPr lang="zh-CN" altLang="en-US" sz="2200" dirty="0" smtClean="0">
                <a:latin typeface="+mn-ea"/>
                <a:ea typeface="+mn-ea"/>
              </a:rPr>
              <a:t>年起跟随管风琴家涅费学习，为他的艺术成就奠定了基础。</a:t>
            </a:r>
            <a:r>
              <a:rPr lang="en-US" altLang="zh-CN" sz="2200" dirty="0" smtClean="0">
                <a:latin typeface="+mn-ea"/>
                <a:ea typeface="+mn-ea"/>
              </a:rPr>
              <a:t>13</a:t>
            </a:r>
            <a:r>
              <a:rPr lang="zh-CN" altLang="en-US" sz="2200" dirty="0" smtClean="0">
                <a:latin typeface="+mn-ea"/>
                <a:ea typeface="+mn-ea"/>
              </a:rPr>
              <a:t>岁出版个人作品。</a:t>
            </a:r>
            <a:endParaRPr lang="zh-CN" altLang="en-US" sz="2200" dirty="0" smtClean="0">
              <a:latin typeface="+mn-ea"/>
              <a:ea typeface="+mn-ea"/>
            </a:endParaRPr>
          </a:p>
        </p:txBody>
      </p:sp>
      <p:sp>
        <p:nvSpPr>
          <p:cNvPr id="9" name="矩形 8"/>
          <p:cNvSpPr/>
          <p:nvPr/>
        </p:nvSpPr>
        <p:spPr>
          <a:xfrm>
            <a:off x="1460823" y="4552429"/>
            <a:ext cx="10657184" cy="2123658"/>
          </a:xfrm>
          <a:prstGeom prst="rect">
            <a:avLst/>
          </a:prstGeom>
        </p:spPr>
        <p:txBody>
          <a:bodyPr wrap="square">
            <a:spAutoFit/>
          </a:bodyPr>
          <a:lstStyle/>
          <a:p>
            <a:pPr algn="just">
              <a:lnSpc>
                <a:spcPct val="150000"/>
              </a:lnSpc>
            </a:pPr>
            <a:r>
              <a:rPr lang="zh-CN" altLang="en-US" sz="2200" dirty="0" smtClean="0">
                <a:latin typeface="+mn-ea"/>
                <a:ea typeface="+mn-ea"/>
              </a:rPr>
              <a:t>     主要作品有</a:t>
            </a:r>
            <a:r>
              <a:rPr lang="en-US" altLang="zh-CN" sz="2200" dirty="0" smtClean="0">
                <a:latin typeface="+mn-ea"/>
                <a:ea typeface="+mn-ea"/>
              </a:rPr>
              <a:t>《</a:t>
            </a:r>
            <a:r>
              <a:rPr lang="zh-CN" altLang="en-US" sz="2200" dirty="0" smtClean="0">
                <a:latin typeface="+mn-ea"/>
                <a:ea typeface="+mn-ea"/>
              </a:rPr>
              <a:t>英雄</a:t>
            </a:r>
            <a:r>
              <a:rPr lang="en-US" altLang="zh-CN" sz="2200" dirty="0" smtClean="0">
                <a:latin typeface="+mn-ea"/>
                <a:ea typeface="+mn-ea"/>
              </a:rPr>
              <a:t>》《</a:t>
            </a:r>
            <a:r>
              <a:rPr lang="zh-CN" altLang="en-US" sz="2200" dirty="0" smtClean="0">
                <a:latin typeface="+mn-ea"/>
                <a:ea typeface="+mn-ea"/>
              </a:rPr>
              <a:t>命运</a:t>
            </a:r>
            <a:r>
              <a:rPr lang="en-US" altLang="zh-CN" sz="2200" dirty="0" smtClean="0">
                <a:latin typeface="+mn-ea"/>
                <a:ea typeface="+mn-ea"/>
              </a:rPr>
              <a:t>》《</a:t>
            </a:r>
            <a:r>
              <a:rPr lang="zh-CN" altLang="en-US" sz="2200" dirty="0" smtClean="0">
                <a:latin typeface="+mn-ea"/>
                <a:ea typeface="+mn-ea"/>
              </a:rPr>
              <a:t>田园</a:t>
            </a:r>
            <a:r>
              <a:rPr lang="en-US" altLang="zh-CN" sz="2200" dirty="0" smtClean="0">
                <a:latin typeface="+mn-ea"/>
                <a:ea typeface="+mn-ea"/>
              </a:rPr>
              <a:t>》《</a:t>
            </a:r>
            <a:r>
              <a:rPr lang="zh-CN" altLang="en-US" sz="2200" dirty="0" smtClean="0">
                <a:latin typeface="+mn-ea"/>
                <a:ea typeface="+mn-ea"/>
              </a:rPr>
              <a:t>合唱</a:t>
            </a:r>
            <a:r>
              <a:rPr lang="en-US" altLang="zh-CN" sz="2200" dirty="0" smtClean="0">
                <a:latin typeface="+mn-ea"/>
                <a:ea typeface="+mn-ea"/>
              </a:rPr>
              <a:t>》</a:t>
            </a:r>
            <a:r>
              <a:rPr lang="zh-CN" altLang="en-US" sz="2200" dirty="0" smtClean="0">
                <a:latin typeface="+mn-ea"/>
                <a:ea typeface="+mn-ea"/>
              </a:rPr>
              <a:t>等</a:t>
            </a:r>
            <a:r>
              <a:rPr lang="en-US" altLang="zh-CN" sz="2200" dirty="0" smtClean="0">
                <a:latin typeface="+mn-ea"/>
                <a:ea typeface="+mn-ea"/>
              </a:rPr>
              <a:t>9</a:t>
            </a:r>
            <a:r>
              <a:rPr lang="zh-CN" altLang="en-US" sz="2200" dirty="0" smtClean="0">
                <a:latin typeface="+mn-ea"/>
                <a:ea typeface="+mn-ea"/>
              </a:rPr>
              <a:t>部交响曲；</a:t>
            </a:r>
            <a:r>
              <a:rPr lang="en-US" altLang="zh-CN" sz="2200" dirty="0" smtClean="0">
                <a:latin typeface="+mn-ea"/>
                <a:ea typeface="+mn-ea"/>
              </a:rPr>
              <a:t>《</a:t>
            </a:r>
            <a:r>
              <a:rPr lang="zh-CN" altLang="en-US" sz="2200" dirty="0" smtClean="0">
                <a:latin typeface="+mn-ea"/>
                <a:ea typeface="+mn-ea"/>
              </a:rPr>
              <a:t>月光</a:t>
            </a:r>
            <a:r>
              <a:rPr lang="en-US" altLang="zh-CN" sz="2200" dirty="0" smtClean="0">
                <a:latin typeface="+mn-ea"/>
                <a:ea typeface="+mn-ea"/>
              </a:rPr>
              <a:t>》《</a:t>
            </a:r>
            <a:r>
              <a:rPr lang="zh-CN" altLang="en-US" sz="2200" dirty="0" smtClean="0">
                <a:latin typeface="+mn-ea"/>
                <a:ea typeface="+mn-ea"/>
              </a:rPr>
              <a:t>悲怆</a:t>
            </a:r>
            <a:r>
              <a:rPr lang="en-US" altLang="zh-CN" sz="2200" dirty="0" smtClean="0">
                <a:latin typeface="+mn-ea"/>
                <a:ea typeface="+mn-ea"/>
              </a:rPr>
              <a:t>》《</a:t>
            </a:r>
            <a:r>
              <a:rPr lang="zh-CN" altLang="en-US" sz="2200" dirty="0" smtClean="0">
                <a:latin typeface="+mn-ea"/>
                <a:ea typeface="+mn-ea"/>
              </a:rPr>
              <a:t>暴风雨</a:t>
            </a:r>
            <a:r>
              <a:rPr lang="en-US" altLang="zh-CN" sz="2200" dirty="0" smtClean="0">
                <a:latin typeface="+mn-ea"/>
                <a:ea typeface="+mn-ea"/>
              </a:rPr>
              <a:t>》《</a:t>
            </a:r>
            <a:r>
              <a:rPr lang="zh-CN" altLang="en-US" sz="2200" dirty="0" smtClean="0">
                <a:latin typeface="+mn-ea"/>
                <a:ea typeface="+mn-ea"/>
              </a:rPr>
              <a:t>热情</a:t>
            </a:r>
            <a:r>
              <a:rPr lang="en-US" altLang="zh-CN" sz="2200" dirty="0" smtClean="0">
                <a:latin typeface="+mn-ea"/>
                <a:ea typeface="+mn-ea"/>
              </a:rPr>
              <a:t>》</a:t>
            </a:r>
            <a:r>
              <a:rPr lang="zh-CN" altLang="en-US" sz="2200" dirty="0" smtClean="0">
                <a:latin typeface="+mn-ea"/>
                <a:ea typeface="+mn-ea"/>
              </a:rPr>
              <a:t>等</a:t>
            </a:r>
            <a:r>
              <a:rPr lang="en-US" altLang="zh-CN" sz="2200" dirty="0" smtClean="0">
                <a:latin typeface="+mn-ea"/>
                <a:ea typeface="+mn-ea"/>
              </a:rPr>
              <a:t>32</a:t>
            </a:r>
            <a:r>
              <a:rPr lang="zh-CN" altLang="en-US" sz="2200" dirty="0" smtClean="0">
                <a:latin typeface="+mn-ea"/>
                <a:ea typeface="+mn-ea"/>
              </a:rPr>
              <a:t>部钢琴奏鸣曲；</a:t>
            </a:r>
            <a:r>
              <a:rPr lang="en-US" altLang="zh-CN" sz="2200" dirty="0" smtClean="0">
                <a:latin typeface="+mn-ea"/>
                <a:ea typeface="+mn-ea"/>
              </a:rPr>
              <a:t>《</a:t>
            </a:r>
            <a:r>
              <a:rPr lang="zh-CN" altLang="en-US" sz="2200" dirty="0" smtClean="0">
                <a:latin typeface="+mn-ea"/>
                <a:ea typeface="+mn-ea"/>
              </a:rPr>
              <a:t>春天</a:t>
            </a:r>
            <a:r>
              <a:rPr lang="en-US" altLang="zh-CN" sz="2200" dirty="0" smtClean="0">
                <a:latin typeface="+mn-ea"/>
                <a:ea typeface="+mn-ea"/>
              </a:rPr>
              <a:t>》《</a:t>
            </a:r>
            <a:r>
              <a:rPr lang="zh-CN" altLang="en-US" sz="2200" dirty="0" smtClean="0">
                <a:latin typeface="+mn-ea"/>
                <a:ea typeface="+mn-ea"/>
              </a:rPr>
              <a:t>克鲁采</a:t>
            </a:r>
            <a:r>
              <a:rPr lang="en-US" altLang="zh-CN" sz="2200" dirty="0" smtClean="0">
                <a:latin typeface="+mn-ea"/>
                <a:ea typeface="+mn-ea"/>
              </a:rPr>
              <a:t>》</a:t>
            </a:r>
            <a:r>
              <a:rPr lang="zh-CN" altLang="en-US" sz="2200" dirty="0" smtClean="0">
                <a:latin typeface="+mn-ea"/>
                <a:ea typeface="+mn-ea"/>
              </a:rPr>
              <a:t>等</a:t>
            </a:r>
            <a:r>
              <a:rPr lang="en-US" altLang="zh-CN" sz="2200" dirty="0" smtClean="0">
                <a:latin typeface="+mn-ea"/>
                <a:ea typeface="+mn-ea"/>
              </a:rPr>
              <a:t>10</a:t>
            </a:r>
            <a:r>
              <a:rPr lang="zh-CN" altLang="en-US" sz="2200" dirty="0" smtClean="0">
                <a:latin typeface="+mn-ea"/>
                <a:ea typeface="+mn-ea"/>
              </a:rPr>
              <a:t>部小提琴奏鸣曲；</a:t>
            </a:r>
            <a:r>
              <a:rPr lang="en-US" altLang="zh-CN" sz="2200" dirty="0" smtClean="0">
                <a:latin typeface="+mn-ea"/>
                <a:ea typeface="+mn-ea"/>
              </a:rPr>
              <a:t>《</a:t>
            </a:r>
            <a:r>
              <a:rPr lang="zh-CN" altLang="en-US" sz="2200" dirty="0" smtClean="0">
                <a:latin typeface="+mn-ea"/>
                <a:ea typeface="+mn-ea"/>
              </a:rPr>
              <a:t>皇帝</a:t>
            </a:r>
            <a:r>
              <a:rPr lang="en-US" altLang="zh-CN" sz="2200" dirty="0" smtClean="0">
                <a:latin typeface="+mn-ea"/>
                <a:ea typeface="+mn-ea"/>
              </a:rPr>
              <a:t>》</a:t>
            </a:r>
            <a:r>
              <a:rPr lang="zh-CN" altLang="en-US" sz="2200" dirty="0" smtClean="0">
                <a:latin typeface="+mn-ea"/>
                <a:ea typeface="+mn-ea"/>
              </a:rPr>
              <a:t>等</a:t>
            </a:r>
            <a:r>
              <a:rPr lang="en-US" altLang="zh-CN" sz="2200" dirty="0" smtClean="0">
                <a:latin typeface="+mn-ea"/>
                <a:ea typeface="+mn-ea"/>
              </a:rPr>
              <a:t>5</a:t>
            </a:r>
            <a:r>
              <a:rPr lang="zh-CN" altLang="en-US" sz="2200" dirty="0" smtClean="0">
                <a:latin typeface="+mn-ea"/>
                <a:ea typeface="+mn-ea"/>
              </a:rPr>
              <a:t>部钢琴协奏曲；歌剧</a:t>
            </a:r>
            <a:r>
              <a:rPr lang="en-US" altLang="zh-CN" sz="2200" dirty="0" smtClean="0">
                <a:latin typeface="+mn-ea"/>
                <a:ea typeface="+mn-ea"/>
              </a:rPr>
              <a:t>《</a:t>
            </a:r>
            <a:r>
              <a:rPr lang="zh-CN" altLang="en-US" sz="2200" dirty="0" smtClean="0">
                <a:latin typeface="+mn-ea"/>
                <a:ea typeface="+mn-ea"/>
              </a:rPr>
              <a:t>费岱里奥</a:t>
            </a:r>
            <a:r>
              <a:rPr lang="en-US" altLang="zh-CN" sz="2200" dirty="0" smtClean="0">
                <a:latin typeface="+mn-ea"/>
                <a:ea typeface="+mn-ea"/>
              </a:rPr>
              <a:t>》</a:t>
            </a:r>
            <a:r>
              <a:rPr lang="zh-CN" altLang="en-US" sz="2200" dirty="0" smtClean="0">
                <a:latin typeface="+mn-ea"/>
                <a:ea typeface="+mn-ea"/>
              </a:rPr>
              <a:t>；此外还有</a:t>
            </a:r>
            <a:r>
              <a:rPr lang="en-US" altLang="zh-CN" sz="2200" dirty="0" smtClean="0">
                <a:latin typeface="+mn-ea"/>
                <a:ea typeface="+mn-ea"/>
              </a:rPr>
              <a:t>1</a:t>
            </a:r>
            <a:r>
              <a:rPr lang="zh-CN" altLang="en-US" sz="2200" dirty="0" smtClean="0">
                <a:latin typeface="+mn-ea"/>
                <a:ea typeface="+mn-ea"/>
              </a:rPr>
              <a:t>首小提琴协奏曲、</a:t>
            </a:r>
            <a:r>
              <a:rPr lang="en-US" altLang="zh-CN" sz="2200" dirty="0" smtClean="0">
                <a:latin typeface="+mn-ea"/>
                <a:ea typeface="+mn-ea"/>
              </a:rPr>
              <a:t>11</a:t>
            </a:r>
            <a:r>
              <a:rPr lang="zh-CN" altLang="en-US" sz="2200" dirty="0" smtClean="0">
                <a:latin typeface="+mn-ea"/>
                <a:ea typeface="+mn-ea"/>
              </a:rPr>
              <a:t>首序曲、</a:t>
            </a:r>
            <a:r>
              <a:rPr lang="en-US" altLang="zh-CN" sz="2200" dirty="0" smtClean="0">
                <a:latin typeface="+mn-ea"/>
                <a:ea typeface="+mn-ea"/>
              </a:rPr>
              <a:t>16</a:t>
            </a:r>
            <a:r>
              <a:rPr lang="zh-CN" altLang="en-US" sz="2200" dirty="0" smtClean="0">
                <a:latin typeface="+mn-ea"/>
                <a:ea typeface="+mn-ea"/>
              </a:rPr>
              <a:t>首弦乐四重奏；以及大量其他形式器乐曲和歌曲。</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欢乐颂.png"/>
          <p:cNvPicPr>
            <a:picLocks noChangeAspect="1"/>
          </p:cNvPicPr>
          <p:nvPr/>
        </p:nvPicPr>
        <p:blipFill>
          <a:blip r:embed="rId1" cstate="print"/>
          <a:stretch>
            <a:fillRect/>
          </a:stretch>
        </p:blipFill>
        <p:spPr>
          <a:xfrm>
            <a:off x="884759" y="1600101"/>
            <a:ext cx="6924675" cy="4810125"/>
          </a:xfrm>
          <a:prstGeom prst="rect">
            <a:avLst/>
          </a:prstGeom>
        </p:spPr>
      </p:pic>
      <p:sp>
        <p:nvSpPr>
          <p:cNvPr id="7" name="矩形 6"/>
          <p:cNvSpPr/>
          <p:nvPr/>
        </p:nvSpPr>
        <p:spPr>
          <a:xfrm>
            <a:off x="7941543" y="2176165"/>
            <a:ext cx="4176464" cy="4154984"/>
          </a:xfrm>
          <a:prstGeom prst="rect">
            <a:avLst/>
          </a:prstGeom>
        </p:spPr>
        <p:txBody>
          <a:bodyPr wrap="square">
            <a:spAutoFit/>
          </a:bodyPr>
          <a:lstStyle/>
          <a:p>
            <a:pPr algn="just">
              <a:lnSpc>
                <a:spcPct val="150000"/>
              </a:lnSpc>
            </a:pPr>
            <a:r>
              <a:rPr lang="en-US" altLang="zh-CN" sz="2200" dirty="0" smtClean="0">
                <a:latin typeface="+mn-ea"/>
                <a:ea typeface="+mn-ea"/>
              </a:rPr>
              <a:t>   《d</a:t>
            </a:r>
            <a:r>
              <a:rPr lang="zh-CN" altLang="en-US" sz="2200" dirty="0" smtClean="0">
                <a:latin typeface="+mn-ea"/>
                <a:ea typeface="+mn-ea"/>
              </a:rPr>
              <a:t>小调第九（合唱）交响曲</a:t>
            </a:r>
            <a:r>
              <a:rPr lang="en-US" altLang="zh-CN" sz="2200" dirty="0" smtClean="0">
                <a:latin typeface="+mn-ea"/>
                <a:ea typeface="+mn-ea"/>
              </a:rPr>
              <a:t>》</a:t>
            </a:r>
            <a:r>
              <a:rPr lang="zh-CN" altLang="en-US" sz="2200" dirty="0" smtClean="0">
                <a:latin typeface="+mn-ea"/>
                <a:ea typeface="+mn-ea"/>
              </a:rPr>
              <a:t>规模宏大，在最后一个乐章加进了合唱，所以也称为</a:t>
            </a:r>
            <a:r>
              <a:rPr lang="en-US" altLang="zh-CN" sz="2200" dirty="0" smtClean="0">
                <a:latin typeface="+mn-ea"/>
                <a:ea typeface="+mn-ea"/>
              </a:rPr>
              <a:t>《</a:t>
            </a:r>
            <a:r>
              <a:rPr lang="zh-CN" altLang="en-US" sz="2200" dirty="0" smtClean="0">
                <a:latin typeface="+mn-ea"/>
                <a:ea typeface="+mn-ea"/>
              </a:rPr>
              <a:t>合唱交响曲</a:t>
            </a:r>
            <a:r>
              <a:rPr lang="en-US" altLang="zh-CN" sz="2200" dirty="0" smtClean="0">
                <a:latin typeface="+mn-ea"/>
                <a:ea typeface="+mn-ea"/>
              </a:rPr>
              <a:t>》</a:t>
            </a:r>
            <a:r>
              <a:rPr lang="zh-CN" altLang="en-US" sz="2200" dirty="0" smtClean="0">
                <a:latin typeface="+mn-ea"/>
                <a:ea typeface="+mn-ea"/>
              </a:rPr>
              <a:t>。这部作品是贝多芬毕生创作的顶峰，是世界音乐宝库中最宏伟的作品之一，是贝多芬于</a:t>
            </a:r>
            <a:r>
              <a:rPr lang="en-US" altLang="zh-CN" sz="2200" dirty="0" smtClean="0">
                <a:latin typeface="+mn-ea"/>
                <a:ea typeface="+mn-ea"/>
              </a:rPr>
              <a:t>1819—1824</a:t>
            </a:r>
            <a:r>
              <a:rPr lang="zh-CN" altLang="en-US" sz="2200" dirty="0" smtClean="0">
                <a:latin typeface="+mn-ea"/>
                <a:ea typeface="+mn-ea"/>
              </a:rPr>
              <a:t>年</a:t>
            </a:r>
            <a:r>
              <a:rPr lang="zh-CN" altLang="en-US" sz="2200" dirty="0" smtClean="0">
                <a:latin typeface="+mn-ea"/>
                <a:ea typeface="+mn-ea"/>
              </a:rPr>
              <a:t>用了六年时间谱写的不朽之作。</a:t>
            </a:r>
            <a:endParaRPr lang="zh-CN" altLang="en-US" sz="2200" dirty="0" smtClean="0">
              <a:latin typeface="+mn-ea"/>
              <a:ea typeface="+mn-ea"/>
            </a:endParaRPr>
          </a:p>
        </p:txBody>
      </p:sp>
      <p:pic>
        <p:nvPicPr>
          <p:cNvPr id="8" name="图片 7" descr="礼花1.jpg"/>
          <p:cNvPicPr>
            <a:picLocks noChangeAspect="1"/>
          </p:cNvPicPr>
          <p:nvPr/>
        </p:nvPicPr>
        <p:blipFill>
          <a:blip r:embed="rId2" cstate="print"/>
          <a:stretch>
            <a:fillRect/>
          </a:stretch>
        </p:blipFill>
        <p:spPr>
          <a:xfrm>
            <a:off x="884759" y="808013"/>
            <a:ext cx="1437139" cy="138407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12290" name="Picture 2"/>
          <p:cNvPicPr>
            <a:picLocks noChangeAspect="1" noChangeArrowheads="1"/>
          </p:cNvPicPr>
          <p:nvPr/>
        </p:nvPicPr>
        <p:blipFill>
          <a:blip r:embed="rId1" cstate="print"/>
          <a:srcRect/>
          <a:stretch>
            <a:fillRect/>
          </a:stretch>
        </p:blipFill>
        <p:spPr bwMode="auto">
          <a:xfrm>
            <a:off x="1244799" y="1672109"/>
            <a:ext cx="3826123" cy="4530477"/>
          </a:xfrm>
          <a:prstGeom prst="rect">
            <a:avLst/>
          </a:prstGeom>
          <a:noFill/>
          <a:ln w="9525">
            <a:noFill/>
            <a:miter lim="800000"/>
            <a:headEnd/>
            <a:tailEnd/>
          </a:ln>
        </p:spPr>
      </p:pic>
      <p:sp>
        <p:nvSpPr>
          <p:cNvPr id="7" name="矩形 6"/>
          <p:cNvSpPr/>
          <p:nvPr/>
        </p:nvSpPr>
        <p:spPr>
          <a:xfrm>
            <a:off x="596727" y="3688333"/>
            <a:ext cx="648072" cy="584775"/>
          </a:xfrm>
          <a:prstGeom prst="rect">
            <a:avLst/>
          </a:prstGeom>
        </p:spPr>
        <p:txBody>
          <a:bodyPr wrap="square">
            <a:spAutoFit/>
          </a:bodyPr>
          <a:lstStyle/>
          <a:p>
            <a:r>
              <a:rPr lang="zh-CN" altLang="en-US" sz="3200" dirty="0" smtClean="0">
                <a:solidFill>
                  <a:srgbClr val="FF0000"/>
                </a:solidFill>
                <a:latin typeface="+mn-ea"/>
              </a:rPr>
              <a:t>③</a:t>
            </a:r>
            <a:endParaRPr lang="zh-CN" altLang="en-US" sz="3200" dirty="0">
              <a:solidFill>
                <a:srgbClr val="FF0000"/>
              </a:solidFill>
            </a:endParaRPr>
          </a:p>
        </p:txBody>
      </p:sp>
      <p:sp>
        <p:nvSpPr>
          <p:cNvPr id="8" name="矩形 7"/>
          <p:cNvSpPr/>
          <p:nvPr/>
        </p:nvSpPr>
        <p:spPr>
          <a:xfrm>
            <a:off x="5061223" y="1816125"/>
            <a:ext cx="7056784" cy="4662815"/>
          </a:xfrm>
          <a:prstGeom prst="rect">
            <a:avLst/>
          </a:prstGeom>
        </p:spPr>
        <p:txBody>
          <a:bodyPr wrap="square">
            <a:spAutoFit/>
          </a:bodyPr>
          <a:lstStyle/>
          <a:p>
            <a:pPr algn="just">
              <a:lnSpc>
                <a:spcPct val="150000"/>
              </a:lnSpc>
            </a:pPr>
            <a:r>
              <a:rPr lang="zh-CN" altLang="en-US" sz="2200" dirty="0" smtClean="0">
                <a:latin typeface="+mn-ea"/>
                <a:ea typeface="+mn-ea"/>
              </a:rPr>
              <a:t>    柴可夫斯基，俄国作曲家，生于一个创作工程师的家庭，自幼学习钢琴。</a:t>
            </a:r>
            <a:r>
              <a:rPr lang="en-US" altLang="zh-CN" sz="2200" dirty="0" smtClean="0">
                <a:latin typeface="+mn-ea"/>
                <a:ea typeface="+mn-ea"/>
              </a:rPr>
              <a:t>1862</a:t>
            </a:r>
            <a:r>
              <a:rPr lang="zh-CN" altLang="en-US" sz="2200" dirty="0" smtClean="0">
                <a:latin typeface="+mn-ea"/>
                <a:ea typeface="+mn-ea"/>
              </a:rPr>
              <a:t>年</a:t>
            </a:r>
            <a:r>
              <a:rPr lang="zh-CN" altLang="en-US" sz="2200" dirty="0" smtClean="0">
                <a:latin typeface="+mn-ea"/>
                <a:ea typeface="+mn-ea"/>
              </a:rPr>
              <a:t>入圣彼得堡音乐学院，师从安东</a:t>
            </a:r>
            <a:r>
              <a:rPr lang="en-US" altLang="zh-CN" sz="2200" dirty="0" smtClean="0">
                <a:latin typeface="+mn-ea"/>
                <a:ea typeface="+mn-ea"/>
              </a:rPr>
              <a:t>• </a:t>
            </a:r>
            <a:r>
              <a:rPr lang="zh-CN" altLang="en-US" sz="2200" dirty="0" smtClean="0">
                <a:latin typeface="+mn-ea"/>
                <a:ea typeface="+mn-ea"/>
              </a:rPr>
              <a:t>鲁宾斯坦学习作曲。</a:t>
            </a:r>
            <a:endParaRPr lang="en-US" altLang="zh-CN" sz="2200" dirty="0" smtClean="0">
              <a:latin typeface="+mn-ea"/>
              <a:ea typeface="+mn-ea"/>
            </a:endParaRPr>
          </a:p>
          <a:p>
            <a:pPr algn="just">
              <a:lnSpc>
                <a:spcPct val="150000"/>
              </a:lnSpc>
            </a:pPr>
            <a:r>
              <a:rPr lang="zh-CN" altLang="en-US" sz="2200" dirty="0" smtClean="0">
                <a:latin typeface="+mn-ea"/>
                <a:ea typeface="+mn-ea"/>
              </a:rPr>
              <a:t>    柴可夫斯基的创作形式几乎涉及所有音乐体裁形式，且每个领域内都有流芳百世的经典作品，主要有</a:t>
            </a:r>
            <a:r>
              <a:rPr lang="en-US" altLang="zh-CN" sz="2200" dirty="0" smtClean="0">
                <a:latin typeface="+mn-ea"/>
                <a:ea typeface="+mn-ea"/>
              </a:rPr>
              <a:t>《</a:t>
            </a:r>
            <a:r>
              <a:rPr lang="zh-CN" altLang="en-US" sz="2200" dirty="0" smtClean="0">
                <a:latin typeface="+mn-ea"/>
                <a:ea typeface="+mn-ea"/>
              </a:rPr>
              <a:t>悲怆交响曲</a:t>
            </a:r>
            <a:r>
              <a:rPr lang="en-US" altLang="zh-CN" sz="2200" dirty="0" smtClean="0">
                <a:latin typeface="+mn-ea"/>
                <a:ea typeface="+mn-ea"/>
              </a:rPr>
              <a:t>》</a:t>
            </a:r>
            <a:r>
              <a:rPr lang="zh-CN" altLang="en-US" sz="2200" dirty="0" smtClean="0">
                <a:latin typeface="+mn-ea"/>
                <a:ea typeface="+mn-ea"/>
              </a:rPr>
              <a:t>等</a:t>
            </a:r>
            <a:r>
              <a:rPr lang="en-US" altLang="zh-CN" sz="2200" dirty="0" smtClean="0">
                <a:latin typeface="+mn-ea"/>
                <a:ea typeface="+mn-ea"/>
              </a:rPr>
              <a:t>6</a:t>
            </a:r>
            <a:r>
              <a:rPr lang="zh-CN" altLang="en-US" sz="2200" dirty="0" smtClean="0">
                <a:latin typeface="+mn-ea"/>
                <a:ea typeface="+mn-ea"/>
              </a:rPr>
              <a:t>部交响曲，</a:t>
            </a:r>
            <a:r>
              <a:rPr lang="en-US" altLang="zh-CN" sz="2200" dirty="0" smtClean="0">
                <a:latin typeface="+mn-ea"/>
                <a:ea typeface="+mn-ea"/>
              </a:rPr>
              <a:t>《</a:t>
            </a:r>
            <a:r>
              <a:rPr lang="zh-CN" altLang="en-US" sz="2200" dirty="0" smtClean="0">
                <a:latin typeface="+mn-ea"/>
                <a:ea typeface="+mn-ea"/>
              </a:rPr>
              <a:t>叶甫盖尼</a:t>
            </a:r>
            <a:r>
              <a:rPr lang="en-US" altLang="zh-CN" sz="2200" dirty="0" smtClean="0">
                <a:latin typeface="+mn-ea"/>
                <a:ea typeface="+mn-ea"/>
              </a:rPr>
              <a:t>• </a:t>
            </a:r>
            <a:r>
              <a:rPr lang="zh-CN" altLang="en-US" sz="2200" dirty="0" smtClean="0">
                <a:latin typeface="+mn-ea"/>
                <a:ea typeface="+mn-ea"/>
              </a:rPr>
              <a:t>奥涅金</a:t>
            </a:r>
            <a:r>
              <a:rPr lang="en-US" altLang="zh-CN" sz="2200" dirty="0" smtClean="0">
                <a:latin typeface="+mn-ea"/>
                <a:ea typeface="+mn-ea"/>
              </a:rPr>
              <a:t>》《</a:t>
            </a:r>
            <a:r>
              <a:rPr lang="zh-CN" altLang="en-US" sz="2200" dirty="0" smtClean="0">
                <a:latin typeface="+mn-ea"/>
                <a:ea typeface="+mn-ea"/>
              </a:rPr>
              <a:t>黑桃皇后</a:t>
            </a:r>
            <a:r>
              <a:rPr lang="en-US" altLang="zh-CN" sz="2200" dirty="0" smtClean="0">
                <a:latin typeface="+mn-ea"/>
                <a:ea typeface="+mn-ea"/>
              </a:rPr>
              <a:t>》</a:t>
            </a:r>
            <a:r>
              <a:rPr lang="zh-CN" altLang="en-US" sz="2200" dirty="0" smtClean="0">
                <a:latin typeface="+mn-ea"/>
                <a:ea typeface="+mn-ea"/>
              </a:rPr>
              <a:t>等</a:t>
            </a:r>
            <a:r>
              <a:rPr lang="en-US" altLang="zh-CN" sz="2200" dirty="0" smtClean="0">
                <a:latin typeface="+mn-ea"/>
                <a:ea typeface="+mn-ea"/>
              </a:rPr>
              <a:t>10</a:t>
            </a:r>
            <a:r>
              <a:rPr lang="zh-CN" altLang="en-US" sz="2200" dirty="0" smtClean="0">
                <a:latin typeface="+mn-ea"/>
                <a:ea typeface="+mn-ea"/>
              </a:rPr>
              <a:t>部歌剧，</a:t>
            </a:r>
            <a:r>
              <a:rPr lang="en-US" altLang="zh-CN" sz="2200" dirty="0" smtClean="0">
                <a:latin typeface="+mn-ea"/>
                <a:ea typeface="+mn-ea"/>
              </a:rPr>
              <a:t>《</a:t>
            </a:r>
            <a:r>
              <a:rPr lang="zh-CN" altLang="en-US" sz="2200" dirty="0" smtClean="0">
                <a:latin typeface="+mn-ea"/>
                <a:ea typeface="+mn-ea"/>
              </a:rPr>
              <a:t>天鹅湖</a:t>
            </a:r>
            <a:r>
              <a:rPr lang="en-US" altLang="zh-CN" sz="2200" dirty="0" smtClean="0">
                <a:latin typeface="+mn-ea"/>
                <a:ea typeface="+mn-ea"/>
              </a:rPr>
              <a:t>》《</a:t>
            </a:r>
            <a:r>
              <a:rPr lang="zh-CN" altLang="en-US" sz="2200" dirty="0" smtClean="0">
                <a:latin typeface="+mn-ea"/>
                <a:ea typeface="+mn-ea"/>
              </a:rPr>
              <a:t>睡美人</a:t>
            </a:r>
            <a:r>
              <a:rPr lang="en-US" altLang="zh-CN" sz="2200" dirty="0" smtClean="0">
                <a:latin typeface="+mn-ea"/>
                <a:ea typeface="+mn-ea"/>
              </a:rPr>
              <a:t>》《</a:t>
            </a:r>
            <a:r>
              <a:rPr lang="zh-CN" altLang="en-US" sz="2200" dirty="0" smtClean="0">
                <a:latin typeface="+mn-ea"/>
                <a:ea typeface="+mn-ea"/>
              </a:rPr>
              <a:t>胡桃夹子</a:t>
            </a:r>
            <a:r>
              <a:rPr lang="en-US" altLang="zh-CN" sz="2200" dirty="0" smtClean="0">
                <a:latin typeface="+mn-ea"/>
                <a:ea typeface="+mn-ea"/>
              </a:rPr>
              <a:t>》</a:t>
            </a:r>
            <a:r>
              <a:rPr lang="zh-CN" altLang="en-US" sz="2200" dirty="0" smtClean="0">
                <a:latin typeface="+mn-ea"/>
                <a:ea typeface="+mn-ea"/>
              </a:rPr>
              <a:t>等芭蕾舞剧，以及各种器乐独奏曲、协奏曲、重奏曲和声乐浪漫曲等。</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悲怆.png"/>
          <p:cNvPicPr>
            <a:picLocks noChangeAspect="1"/>
          </p:cNvPicPr>
          <p:nvPr/>
        </p:nvPicPr>
        <p:blipFill>
          <a:blip r:embed="rId1" cstate="print"/>
          <a:stretch>
            <a:fillRect/>
          </a:stretch>
        </p:blipFill>
        <p:spPr>
          <a:xfrm>
            <a:off x="1244799" y="2752229"/>
            <a:ext cx="10585176" cy="3913847"/>
          </a:xfrm>
          <a:prstGeom prst="rect">
            <a:avLst/>
          </a:prstGeom>
        </p:spPr>
      </p:pic>
      <p:sp>
        <p:nvSpPr>
          <p:cNvPr id="7" name="矩形 6"/>
          <p:cNvSpPr/>
          <p:nvPr/>
        </p:nvSpPr>
        <p:spPr>
          <a:xfrm>
            <a:off x="812751" y="1096045"/>
            <a:ext cx="11233248" cy="1615827"/>
          </a:xfrm>
          <a:prstGeom prst="rect">
            <a:avLst/>
          </a:prstGeom>
        </p:spPr>
        <p:txBody>
          <a:bodyPr wrap="square">
            <a:spAutoFit/>
          </a:bodyPr>
          <a:lstStyle/>
          <a:p>
            <a:pPr algn="just">
              <a:lnSpc>
                <a:spcPct val="150000"/>
              </a:lnSpc>
            </a:pPr>
            <a:r>
              <a:rPr lang="en-US" altLang="zh-CN" sz="2200" dirty="0" smtClean="0">
                <a:latin typeface="+mn-ea"/>
                <a:ea typeface="+mn-ea"/>
              </a:rPr>
              <a:t>   《</a:t>
            </a:r>
            <a:r>
              <a:rPr lang="zh-CN" altLang="en-US" sz="2200" dirty="0" smtClean="0">
                <a:latin typeface="+mn-ea"/>
                <a:ea typeface="+mn-ea"/>
              </a:rPr>
              <a:t>悲怆（第六）交响曲</a:t>
            </a:r>
            <a:r>
              <a:rPr lang="en-US" altLang="zh-CN" sz="2200" dirty="0" smtClean="0">
                <a:latin typeface="+mn-ea"/>
                <a:ea typeface="+mn-ea"/>
              </a:rPr>
              <a:t>》</a:t>
            </a:r>
            <a:r>
              <a:rPr lang="zh-CN" altLang="en-US" sz="2200" dirty="0" smtClean="0">
                <a:latin typeface="+mn-ea"/>
                <a:ea typeface="+mn-ea"/>
              </a:rPr>
              <a:t>是他交响曲创作的顶峰，也是他全部创作活动的总结与终结。它深刻地反映了处在残暴的沙皇亚历山大独裁统治最黑暗的时期，柴可夫斯基个人的苦难和斗争、愤怒的抗议及对生活、幸福、欢乐和爱情的强烈追求。</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中国民族乐器概述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7" name="椭圆 6"/>
          <p:cNvSpPr/>
          <p:nvPr/>
        </p:nvSpPr>
        <p:spPr>
          <a:xfrm>
            <a:off x="1028775" y="1096045"/>
            <a:ext cx="1368152" cy="936104"/>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28775" y="1312069"/>
            <a:ext cx="1415772" cy="461665"/>
          </a:xfrm>
          <a:prstGeom prst="rect">
            <a:avLst/>
          </a:prstGeom>
        </p:spPr>
        <p:txBody>
          <a:bodyPr wrap="none">
            <a:spAutoFit/>
          </a:bodyPr>
          <a:lstStyle/>
          <a:p>
            <a:r>
              <a:rPr lang="zh-CN" altLang="en-US" sz="2400" dirty="0" smtClean="0">
                <a:latin typeface="+mn-ea"/>
                <a:ea typeface="+mn-ea"/>
              </a:rPr>
              <a:t>远古时期</a:t>
            </a:r>
            <a:endParaRPr lang="zh-CN" altLang="en-US" sz="2400" dirty="0" smtClean="0">
              <a:latin typeface="+mn-ea"/>
              <a:ea typeface="+mn-ea"/>
            </a:endParaRPr>
          </a:p>
        </p:txBody>
      </p:sp>
      <p:sp>
        <p:nvSpPr>
          <p:cNvPr id="8" name="矩形 7"/>
          <p:cNvSpPr/>
          <p:nvPr/>
        </p:nvSpPr>
        <p:spPr>
          <a:xfrm>
            <a:off x="2324919" y="2536205"/>
            <a:ext cx="7344816" cy="2123658"/>
          </a:xfrm>
          <a:prstGeom prst="rect">
            <a:avLst/>
          </a:prstGeom>
        </p:spPr>
        <p:txBody>
          <a:bodyPr wrap="square">
            <a:spAutoFit/>
          </a:bodyPr>
          <a:lstStyle/>
          <a:p>
            <a:pPr algn="just">
              <a:lnSpc>
                <a:spcPct val="150000"/>
              </a:lnSpc>
            </a:pPr>
            <a:r>
              <a:rPr lang="zh-CN" altLang="en-US" sz="2200" dirty="0" smtClean="0"/>
              <a:t>         根据现有的出土实物，吹奏类乐器是最早出现的乐器，以河南舞阳骨笛最久远。这段时期也出土了不少的击奏类乐器，弦乐器见于典籍的有“瑟”，但未见实物出土，远古时期的乐器以狩猎和歌舞伴奏为主。</a:t>
            </a:r>
            <a:endParaRPr lang="zh-CN" altLang="en-US" sz="2200" dirty="0"/>
          </a:p>
        </p:txBody>
      </p:sp>
      <p:pic>
        <p:nvPicPr>
          <p:cNvPr id="9" name="图片 8" descr="骨笛.jpg"/>
          <p:cNvPicPr>
            <a:picLocks noChangeAspect="1"/>
          </p:cNvPicPr>
          <p:nvPr/>
        </p:nvPicPr>
        <p:blipFill>
          <a:blip r:embed="rId1" cstate="print"/>
          <a:stretch>
            <a:fillRect/>
          </a:stretch>
        </p:blipFill>
        <p:spPr>
          <a:xfrm>
            <a:off x="7581503" y="4264397"/>
            <a:ext cx="3768080" cy="2402151"/>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13314" name="Picture 2"/>
          <p:cNvPicPr>
            <a:picLocks noChangeAspect="1" noChangeArrowheads="1"/>
          </p:cNvPicPr>
          <p:nvPr/>
        </p:nvPicPr>
        <p:blipFill>
          <a:blip r:embed="rId1" cstate="print"/>
          <a:srcRect/>
          <a:stretch>
            <a:fillRect/>
          </a:stretch>
        </p:blipFill>
        <p:spPr bwMode="auto">
          <a:xfrm>
            <a:off x="1892871" y="1744117"/>
            <a:ext cx="3024336" cy="4192829"/>
          </a:xfrm>
          <a:prstGeom prst="rect">
            <a:avLst/>
          </a:prstGeom>
          <a:noFill/>
          <a:ln w="9525">
            <a:noFill/>
            <a:miter lim="800000"/>
            <a:headEnd/>
            <a:tailEnd/>
          </a:ln>
        </p:spPr>
      </p:pic>
      <p:sp>
        <p:nvSpPr>
          <p:cNvPr id="7" name="矩形 6"/>
          <p:cNvSpPr/>
          <p:nvPr/>
        </p:nvSpPr>
        <p:spPr>
          <a:xfrm>
            <a:off x="1244799" y="3328293"/>
            <a:ext cx="648072" cy="584775"/>
          </a:xfrm>
          <a:prstGeom prst="rect">
            <a:avLst/>
          </a:prstGeom>
        </p:spPr>
        <p:txBody>
          <a:bodyPr wrap="square">
            <a:spAutoFit/>
          </a:bodyPr>
          <a:lstStyle/>
          <a:p>
            <a:r>
              <a:rPr lang="zh-CN" altLang="en-US" sz="3200" dirty="0" smtClean="0">
                <a:solidFill>
                  <a:srgbClr val="FF0000"/>
                </a:solidFill>
                <a:latin typeface="+mn-ea"/>
              </a:rPr>
              <a:t>④</a:t>
            </a:r>
            <a:endParaRPr lang="zh-CN" altLang="en-US" sz="3200" dirty="0">
              <a:solidFill>
                <a:srgbClr val="FF0000"/>
              </a:solidFill>
            </a:endParaRPr>
          </a:p>
        </p:txBody>
      </p:sp>
      <p:sp>
        <p:nvSpPr>
          <p:cNvPr id="8" name="矩形 7"/>
          <p:cNvSpPr/>
          <p:nvPr/>
        </p:nvSpPr>
        <p:spPr>
          <a:xfrm>
            <a:off x="5133231" y="2176165"/>
            <a:ext cx="6552728" cy="3139321"/>
          </a:xfrm>
          <a:prstGeom prst="rect">
            <a:avLst/>
          </a:prstGeom>
        </p:spPr>
        <p:txBody>
          <a:bodyPr wrap="square">
            <a:spAutoFit/>
          </a:bodyPr>
          <a:lstStyle/>
          <a:p>
            <a:pPr algn="just">
              <a:lnSpc>
                <a:spcPct val="150000"/>
              </a:lnSpc>
            </a:pPr>
            <a:r>
              <a:rPr lang="zh-CN" altLang="en-US" sz="2200" dirty="0" smtClean="0">
                <a:latin typeface="+mn-ea"/>
                <a:ea typeface="+mn-ea"/>
              </a:rPr>
              <a:t>    德沃夏克（</a:t>
            </a:r>
            <a:r>
              <a:rPr lang="en-US" altLang="zh-CN" sz="2200" dirty="0" smtClean="0">
                <a:latin typeface="+mn-ea"/>
                <a:ea typeface="+mn-ea"/>
              </a:rPr>
              <a:t>1841—1904</a:t>
            </a:r>
            <a:r>
              <a:rPr lang="zh-CN" altLang="en-US" sz="2200" dirty="0" smtClean="0">
                <a:latin typeface="+mn-ea"/>
                <a:ea typeface="+mn-ea"/>
              </a:rPr>
              <a:t>），生于布拉格（时属奥匈帝国，现属捷克）内拉霍奇夫斯镇，自幼学习小提琴。</a:t>
            </a:r>
            <a:r>
              <a:rPr lang="en-US" altLang="zh-CN" sz="2200" dirty="0" smtClean="0">
                <a:latin typeface="+mn-ea"/>
                <a:ea typeface="+mn-ea"/>
              </a:rPr>
              <a:t>1857</a:t>
            </a:r>
            <a:r>
              <a:rPr lang="zh-CN" altLang="en-US" sz="2200" dirty="0" smtClean="0">
                <a:latin typeface="+mn-ea"/>
                <a:ea typeface="+mn-ea"/>
              </a:rPr>
              <a:t>年入布拉格风琴学校学习，后入布拉格国家剧院任中提琴师。主要有歌剧</a:t>
            </a:r>
            <a:r>
              <a:rPr lang="en-US" altLang="zh-CN" sz="2200" dirty="0" smtClean="0">
                <a:latin typeface="+mn-ea"/>
                <a:ea typeface="+mn-ea"/>
              </a:rPr>
              <a:t>《</a:t>
            </a:r>
            <a:r>
              <a:rPr lang="zh-CN" altLang="en-US" sz="2200" dirty="0" smtClean="0">
                <a:latin typeface="+mn-ea"/>
                <a:ea typeface="+mn-ea"/>
              </a:rPr>
              <a:t>水仙女</a:t>
            </a:r>
            <a:r>
              <a:rPr lang="en-US" altLang="zh-CN" sz="2200" dirty="0" smtClean="0">
                <a:latin typeface="+mn-ea"/>
                <a:ea typeface="+mn-ea"/>
              </a:rPr>
              <a:t>》</a:t>
            </a:r>
            <a:r>
              <a:rPr lang="zh-CN" altLang="en-US" sz="2200" dirty="0" smtClean="0">
                <a:latin typeface="+mn-ea"/>
                <a:ea typeface="+mn-ea"/>
              </a:rPr>
              <a:t>等</a:t>
            </a:r>
            <a:r>
              <a:rPr lang="en-US" altLang="zh-CN" sz="2200" dirty="0" smtClean="0">
                <a:latin typeface="+mn-ea"/>
                <a:ea typeface="+mn-ea"/>
              </a:rPr>
              <a:t>11</a:t>
            </a:r>
            <a:r>
              <a:rPr lang="zh-CN" altLang="en-US" sz="2200" dirty="0" smtClean="0">
                <a:latin typeface="+mn-ea"/>
                <a:ea typeface="+mn-ea"/>
              </a:rPr>
              <a:t>部</a:t>
            </a:r>
            <a:r>
              <a:rPr lang="zh-CN" altLang="en-US" sz="2200" dirty="0" smtClean="0">
                <a:latin typeface="+mn-ea"/>
                <a:ea typeface="+mn-ea"/>
              </a:rPr>
              <a:t>，交响曲</a:t>
            </a:r>
            <a:r>
              <a:rPr lang="en-US" altLang="zh-CN" sz="2200" dirty="0" smtClean="0">
                <a:latin typeface="+mn-ea"/>
                <a:ea typeface="+mn-ea"/>
              </a:rPr>
              <a:t>9</a:t>
            </a:r>
            <a:r>
              <a:rPr lang="zh-CN" altLang="en-US" sz="2200" dirty="0" smtClean="0">
                <a:latin typeface="+mn-ea"/>
                <a:ea typeface="+mn-ea"/>
              </a:rPr>
              <a:t>部，室内乐</a:t>
            </a:r>
            <a:r>
              <a:rPr lang="en-US" altLang="zh-CN" sz="2200" dirty="0" smtClean="0">
                <a:latin typeface="+mn-ea"/>
                <a:ea typeface="+mn-ea"/>
              </a:rPr>
              <a:t>32</a:t>
            </a:r>
            <a:r>
              <a:rPr lang="zh-CN" altLang="en-US" sz="2200" dirty="0" smtClean="0">
                <a:latin typeface="+mn-ea"/>
                <a:ea typeface="+mn-ea"/>
              </a:rPr>
              <a:t>部，</a:t>
            </a:r>
            <a:r>
              <a:rPr lang="en-US" altLang="zh-CN" sz="2200" dirty="0" smtClean="0">
                <a:latin typeface="+mn-ea"/>
                <a:ea typeface="+mn-ea"/>
              </a:rPr>
              <a:t>《</a:t>
            </a:r>
            <a:r>
              <a:rPr lang="zh-CN" altLang="en-US" sz="2200" dirty="0" smtClean="0">
                <a:latin typeface="+mn-ea"/>
                <a:ea typeface="+mn-ea"/>
              </a:rPr>
              <a:t>斯拉夫舞曲</a:t>
            </a:r>
            <a:r>
              <a:rPr lang="en-US" altLang="zh-CN" sz="2200" dirty="0" smtClean="0">
                <a:latin typeface="+mn-ea"/>
                <a:ea typeface="+mn-ea"/>
              </a:rPr>
              <a:t>》2</a:t>
            </a:r>
            <a:r>
              <a:rPr lang="zh-CN" altLang="en-US" sz="2200" dirty="0" smtClean="0">
                <a:latin typeface="+mn-ea"/>
                <a:ea typeface="+mn-ea"/>
              </a:rPr>
              <a:t>集及大量歌曲。</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自新世界.png"/>
          <p:cNvPicPr>
            <a:picLocks noChangeAspect="1"/>
          </p:cNvPicPr>
          <p:nvPr/>
        </p:nvPicPr>
        <p:blipFill>
          <a:blip r:embed="rId1" cstate="print"/>
          <a:stretch>
            <a:fillRect/>
          </a:stretch>
        </p:blipFill>
        <p:spPr>
          <a:xfrm>
            <a:off x="4989215" y="1672109"/>
            <a:ext cx="6886575" cy="4162425"/>
          </a:xfrm>
          <a:prstGeom prst="rect">
            <a:avLst/>
          </a:prstGeom>
        </p:spPr>
      </p:pic>
      <p:sp>
        <p:nvSpPr>
          <p:cNvPr id="7" name="矩形 6"/>
          <p:cNvSpPr/>
          <p:nvPr/>
        </p:nvSpPr>
        <p:spPr>
          <a:xfrm>
            <a:off x="1316807" y="2392189"/>
            <a:ext cx="3384376" cy="3139321"/>
          </a:xfrm>
          <a:prstGeom prst="rect">
            <a:avLst/>
          </a:prstGeom>
        </p:spPr>
        <p:txBody>
          <a:bodyPr wrap="square">
            <a:spAutoFit/>
          </a:bodyPr>
          <a:lstStyle/>
          <a:p>
            <a:pPr algn="just">
              <a:lnSpc>
                <a:spcPct val="150000"/>
              </a:lnSpc>
            </a:pPr>
            <a:r>
              <a:rPr lang="en-US" altLang="zh-CN" sz="2200" dirty="0" smtClean="0">
                <a:latin typeface="+mn-ea"/>
                <a:ea typeface="+mn-ea"/>
              </a:rPr>
              <a:t>   《e</a:t>
            </a:r>
            <a:r>
              <a:rPr lang="zh-CN" altLang="en-US" sz="2200" dirty="0" smtClean="0">
                <a:latin typeface="+mn-ea"/>
                <a:ea typeface="+mn-ea"/>
              </a:rPr>
              <a:t>小调第九交响曲</a:t>
            </a:r>
            <a:r>
              <a:rPr lang="en-US" altLang="zh-CN" sz="2200" dirty="0" smtClean="0">
                <a:latin typeface="+mn-ea"/>
                <a:ea typeface="+mn-ea"/>
              </a:rPr>
              <a:t>》</a:t>
            </a:r>
            <a:r>
              <a:rPr lang="zh-CN" altLang="en-US" sz="2200" dirty="0" smtClean="0">
                <a:latin typeface="+mn-ea"/>
                <a:ea typeface="+mn-ea"/>
              </a:rPr>
              <a:t>又被称为</a:t>
            </a:r>
            <a:r>
              <a:rPr lang="en-US" altLang="zh-CN" sz="2200" dirty="0" smtClean="0">
                <a:latin typeface="+mn-ea"/>
                <a:ea typeface="+mn-ea"/>
              </a:rPr>
              <a:t>《</a:t>
            </a:r>
            <a:r>
              <a:rPr lang="zh-CN" altLang="en-US" sz="2200" dirty="0" smtClean="0">
                <a:latin typeface="+mn-ea"/>
                <a:ea typeface="+mn-ea"/>
              </a:rPr>
              <a:t>自新世界交响曲</a:t>
            </a:r>
            <a:r>
              <a:rPr lang="en-US" altLang="zh-CN" sz="2200" dirty="0" smtClean="0">
                <a:latin typeface="+mn-ea"/>
                <a:ea typeface="+mn-ea"/>
              </a:rPr>
              <a:t>》</a:t>
            </a:r>
            <a:r>
              <a:rPr lang="zh-CN" altLang="en-US" sz="2200" dirty="0" smtClean="0">
                <a:latin typeface="+mn-ea"/>
                <a:ea typeface="+mn-ea"/>
              </a:rPr>
              <a:t>，创作于</a:t>
            </a:r>
            <a:r>
              <a:rPr lang="en-US" altLang="zh-CN" sz="2200" dirty="0" smtClean="0">
                <a:latin typeface="+mn-ea"/>
                <a:ea typeface="+mn-ea"/>
              </a:rPr>
              <a:t>1892—1893 </a:t>
            </a:r>
            <a:r>
              <a:rPr lang="zh-CN" altLang="en-US" sz="2200" dirty="0" smtClean="0">
                <a:latin typeface="+mn-ea"/>
                <a:ea typeface="+mn-ea"/>
              </a:rPr>
              <a:t>年。它是德沃夏克交响乐创作的顶峰，也是他最重要的作品之一。</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花边素材一.png"/>
          <p:cNvPicPr>
            <a:picLocks noChangeAspect="1"/>
          </p:cNvPicPr>
          <p:nvPr/>
        </p:nvPicPr>
        <p:blipFill>
          <a:blip r:embed="rId1" cstate="print"/>
          <a:stretch>
            <a:fillRect/>
          </a:stretch>
        </p:blipFill>
        <p:spPr>
          <a:xfrm>
            <a:off x="5205239" y="3904357"/>
            <a:ext cx="1584176" cy="1267341"/>
          </a:xfrm>
          <a:prstGeom prst="rect">
            <a:avLst/>
          </a:prstGeom>
        </p:spPr>
      </p:pic>
      <p:pic>
        <p:nvPicPr>
          <p:cNvPr id="11" name="图片 10" descr="花边素材一.png"/>
          <p:cNvPicPr>
            <a:picLocks noChangeAspect="1"/>
          </p:cNvPicPr>
          <p:nvPr/>
        </p:nvPicPr>
        <p:blipFill>
          <a:blip r:embed="rId1" cstate="print"/>
          <a:stretch>
            <a:fillRect/>
          </a:stretch>
        </p:blipFill>
        <p:spPr>
          <a:xfrm>
            <a:off x="3621063" y="3904357"/>
            <a:ext cx="1584176" cy="1267340"/>
          </a:xfrm>
          <a:prstGeom prst="rect">
            <a:avLst/>
          </a:prstGeom>
        </p:spPr>
      </p:pic>
      <p:pic>
        <p:nvPicPr>
          <p:cNvPr id="10" name="图片 9" descr="花边素材一.png"/>
          <p:cNvPicPr>
            <a:picLocks noChangeAspect="1"/>
          </p:cNvPicPr>
          <p:nvPr/>
        </p:nvPicPr>
        <p:blipFill>
          <a:blip r:embed="rId1" cstate="print"/>
          <a:stretch>
            <a:fillRect/>
          </a:stretch>
        </p:blipFill>
        <p:spPr>
          <a:xfrm>
            <a:off x="2036887" y="3904357"/>
            <a:ext cx="1584176" cy="1267341"/>
          </a:xfrm>
          <a:prstGeom prst="rect">
            <a:avLst/>
          </a:prstGeom>
        </p:spPr>
      </p:pic>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740743" y="1024037"/>
            <a:ext cx="2031325" cy="646331"/>
          </a:xfrm>
          <a:prstGeom prst="rect">
            <a:avLst/>
          </a:prstGeom>
        </p:spPr>
        <p:txBody>
          <a:bodyPr wrap="none">
            <a:spAutoFit/>
          </a:bodyPr>
          <a:lstStyle/>
          <a:p>
            <a:pPr algn="just">
              <a:lnSpc>
                <a:spcPct val="150000"/>
              </a:lnSpc>
            </a:pPr>
            <a:r>
              <a:rPr lang="zh-CN" altLang="en-US" sz="2400" dirty="0" smtClean="0"/>
              <a:t>（四）交响诗</a:t>
            </a:r>
            <a:endParaRPr lang="zh-CN" altLang="en-US" sz="2400" dirty="0" smtClean="0"/>
          </a:p>
        </p:txBody>
      </p:sp>
      <p:sp>
        <p:nvSpPr>
          <p:cNvPr id="7" name="矩形 6"/>
          <p:cNvSpPr/>
          <p:nvPr/>
        </p:nvSpPr>
        <p:spPr>
          <a:xfrm>
            <a:off x="1100783" y="1744117"/>
            <a:ext cx="1736373" cy="520848"/>
          </a:xfrm>
          <a:prstGeom prst="rect">
            <a:avLst/>
          </a:prstGeom>
        </p:spPr>
        <p:txBody>
          <a:bodyPr wrap="none">
            <a:spAutoFit/>
          </a:bodyPr>
          <a:lstStyle/>
          <a:p>
            <a:pPr algn="just">
              <a:lnSpc>
                <a:spcPct val="150000"/>
              </a:lnSpc>
            </a:pPr>
            <a:r>
              <a:rPr lang="en-US" altLang="zh-CN" sz="2200" dirty="0" smtClean="0">
                <a:latin typeface="+mj-ea"/>
                <a:ea typeface="+mj-ea"/>
              </a:rPr>
              <a:t>1. </a:t>
            </a:r>
            <a:r>
              <a:rPr lang="zh-CN" altLang="en-US" sz="2200" dirty="0" smtClean="0">
                <a:latin typeface="+mj-ea"/>
                <a:ea typeface="+mj-ea"/>
              </a:rPr>
              <a:t>体裁介绍</a:t>
            </a:r>
            <a:endParaRPr lang="zh-CN" altLang="en-US" sz="2200" dirty="0" smtClean="0">
              <a:latin typeface="+mj-ea"/>
              <a:ea typeface="+mj-ea"/>
            </a:endParaRPr>
          </a:p>
        </p:txBody>
      </p:sp>
      <p:sp>
        <p:nvSpPr>
          <p:cNvPr id="8" name="矩形 7"/>
          <p:cNvSpPr/>
          <p:nvPr/>
        </p:nvSpPr>
        <p:spPr>
          <a:xfrm>
            <a:off x="1028775" y="2320181"/>
            <a:ext cx="11089232" cy="1615827"/>
          </a:xfrm>
          <a:prstGeom prst="rect">
            <a:avLst/>
          </a:prstGeom>
        </p:spPr>
        <p:txBody>
          <a:bodyPr wrap="square">
            <a:spAutoFit/>
          </a:bodyPr>
          <a:lstStyle/>
          <a:p>
            <a:pPr algn="just">
              <a:lnSpc>
                <a:spcPct val="150000"/>
              </a:lnSpc>
            </a:pPr>
            <a:r>
              <a:rPr lang="zh-CN" altLang="en-US" sz="2200" dirty="0" smtClean="0"/>
              <a:t>         交响诗是一种单乐章的标题交响音乐作品，又称为音诗，属于标题音乐范畴。其特征是有明确的标题，形式上不拘一格，并根据奏鸣曲式的原则自由发挥，保留了交响曲中高超的作曲技巧，广泛运用主题材料展开的手法，塑造出表现标题内容的特定音乐形象。</a:t>
            </a:r>
            <a:endParaRPr lang="zh-CN" altLang="en-US" sz="2200" dirty="0"/>
          </a:p>
        </p:txBody>
      </p:sp>
      <p:sp>
        <p:nvSpPr>
          <p:cNvPr id="9" name="矩形 8"/>
          <p:cNvSpPr/>
          <p:nvPr/>
        </p:nvSpPr>
        <p:spPr>
          <a:xfrm>
            <a:off x="1100783" y="5200501"/>
            <a:ext cx="10945216" cy="1107996"/>
          </a:xfrm>
          <a:prstGeom prst="rect">
            <a:avLst/>
          </a:prstGeom>
        </p:spPr>
        <p:txBody>
          <a:bodyPr wrap="square">
            <a:spAutoFit/>
          </a:bodyPr>
          <a:lstStyle/>
          <a:p>
            <a:pPr algn="just">
              <a:lnSpc>
                <a:spcPct val="150000"/>
              </a:lnSpc>
            </a:pPr>
            <a:r>
              <a:rPr lang="zh-CN" altLang="en-US" sz="2200" dirty="0" smtClean="0"/>
              <a:t>         交响诗正是歌剧和交响乐两种结构思维形式相互渗透结合的成果。首先运用交响诗这一称谓的作曲家是李斯特，他用这个术语描述他的</a:t>
            </a:r>
            <a:r>
              <a:rPr lang="en-US" altLang="zh-CN" sz="2200" dirty="0" smtClean="0"/>
              <a:t>13 </a:t>
            </a:r>
            <a:r>
              <a:rPr lang="zh-CN" altLang="en-US" sz="2200" dirty="0" smtClean="0"/>
              <a:t>首单乐章乐队作品。</a:t>
            </a:r>
            <a:endParaRPr lang="zh-CN" altLang="en-US" sz="2200" dirty="0" smtClean="0"/>
          </a:p>
        </p:txBody>
      </p:sp>
      <p:pic>
        <p:nvPicPr>
          <p:cNvPr id="13" name="图片 12" descr="花边素材一.png"/>
          <p:cNvPicPr>
            <a:picLocks noChangeAspect="1"/>
          </p:cNvPicPr>
          <p:nvPr/>
        </p:nvPicPr>
        <p:blipFill>
          <a:blip r:embed="rId1" cstate="print"/>
          <a:stretch>
            <a:fillRect/>
          </a:stretch>
        </p:blipFill>
        <p:spPr>
          <a:xfrm>
            <a:off x="9957767" y="3904357"/>
            <a:ext cx="1584176" cy="1267341"/>
          </a:xfrm>
          <a:prstGeom prst="rect">
            <a:avLst/>
          </a:prstGeom>
        </p:spPr>
      </p:pic>
      <p:pic>
        <p:nvPicPr>
          <p:cNvPr id="14" name="图片 13" descr="花边素材一.png"/>
          <p:cNvPicPr>
            <a:picLocks noChangeAspect="1"/>
          </p:cNvPicPr>
          <p:nvPr/>
        </p:nvPicPr>
        <p:blipFill>
          <a:blip r:embed="rId1" cstate="print"/>
          <a:stretch>
            <a:fillRect/>
          </a:stretch>
        </p:blipFill>
        <p:spPr>
          <a:xfrm>
            <a:off x="8373591" y="3904357"/>
            <a:ext cx="1584176" cy="1267340"/>
          </a:xfrm>
          <a:prstGeom prst="rect">
            <a:avLst/>
          </a:prstGeom>
        </p:spPr>
      </p:pic>
      <p:pic>
        <p:nvPicPr>
          <p:cNvPr id="15" name="图片 14" descr="花边素材一.png"/>
          <p:cNvPicPr>
            <a:picLocks noChangeAspect="1"/>
          </p:cNvPicPr>
          <p:nvPr/>
        </p:nvPicPr>
        <p:blipFill>
          <a:blip r:embed="rId1" cstate="print"/>
          <a:stretch>
            <a:fillRect/>
          </a:stretch>
        </p:blipFill>
        <p:spPr>
          <a:xfrm>
            <a:off x="6789415" y="3904357"/>
            <a:ext cx="1584176" cy="1267341"/>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椭圆 5"/>
          <p:cNvSpPr/>
          <p:nvPr/>
        </p:nvSpPr>
        <p:spPr>
          <a:xfrm>
            <a:off x="1100783" y="1168053"/>
            <a:ext cx="1944216" cy="93610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223694" y="1384077"/>
            <a:ext cx="1633220" cy="460375"/>
          </a:xfrm>
          <a:prstGeom prst="rect">
            <a:avLst/>
          </a:prstGeom>
        </p:spPr>
        <p:txBody>
          <a:bodyPr wrap="none">
            <a:spAutoFit/>
          </a:bodyPr>
          <a:lstStyle/>
          <a:p>
            <a:pPr algn="just"/>
            <a:r>
              <a:rPr lang="en-US" altLang="zh-CN" sz="2400" dirty="0" smtClean="0"/>
              <a:t>2.</a:t>
            </a:r>
            <a:r>
              <a:rPr lang="zh-CN" altLang="en-US" sz="2400" dirty="0" smtClean="0"/>
              <a:t>作品介绍</a:t>
            </a:r>
            <a:endParaRPr lang="zh-CN" altLang="en-US" sz="2400" dirty="0"/>
          </a:p>
        </p:txBody>
      </p:sp>
      <p:pic>
        <p:nvPicPr>
          <p:cNvPr id="14338" name="Picture 2"/>
          <p:cNvPicPr>
            <a:picLocks noChangeAspect="1" noChangeArrowheads="1"/>
          </p:cNvPicPr>
          <p:nvPr/>
        </p:nvPicPr>
        <p:blipFill>
          <a:blip r:embed="rId1" cstate="print"/>
          <a:srcRect/>
          <a:stretch>
            <a:fillRect/>
          </a:stretch>
        </p:blipFill>
        <p:spPr bwMode="auto">
          <a:xfrm>
            <a:off x="1748855" y="2464197"/>
            <a:ext cx="2314575" cy="2838450"/>
          </a:xfrm>
          <a:prstGeom prst="rect">
            <a:avLst/>
          </a:prstGeom>
          <a:noFill/>
          <a:ln w="9525">
            <a:noFill/>
            <a:miter lim="800000"/>
            <a:headEnd/>
            <a:tailEnd/>
          </a:ln>
        </p:spPr>
      </p:pic>
      <p:sp>
        <p:nvSpPr>
          <p:cNvPr id="9" name="矩形 8"/>
          <p:cNvSpPr/>
          <p:nvPr/>
        </p:nvSpPr>
        <p:spPr>
          <a:xfrm>
            <a:off x="1100783" y="3544317"/>
            <a:ext cx="648072" cy="584775"/>
          </a:xfrm>
          <a:prstGeom prst="rect">
            <a:avLst/>
          </a:prstGeom>
        </p:spPr>
        <p:txBody>
          <a:bodyPr wrap="square">
            <a:spAutoFit/>
          </a:bodyPr>
          <a:lstStyle/>
          <a:p>
            <a:r>
              <a:rPr lang="zh-CN" altLang="en-US" sz="3200" dirty="0" smtClean="0">
                <a:solidFill>
                  <a:srgbClr val="FF0000"/>
                </a:solidFill>
                <a:latin typeface="+mn-ea"/>
              </a:rPr>
              <a:t>①</a:t>
            </a:r>
            <a:endParaRPr lang="zh-CN" altLang="en-US" sz="3200" dirty="0">
              <a:solidFill>
                <a:srgbClr val="FF0000"/>
              </a:solidFill>
            </a:endParaRPr>
          </a:p>
        </p:txBody>
      </p:sp>
      <p:sp>
        <p:nvSpPr>
          <p:cNvPr id="10" name="矩形 9"/>
          <p:cNvSpPr/>
          <p:nvPr/>
        </p:nvSpPr>
        <p:spPr>
          <a:xfrm>
            <a:off x="4197127" y="3040261"/>
            <a:ext cx="7848872" cy="1615827"/>
          </a:xfrm>
          <a:prstGeom prst="rect">
            <a:avLst/>
          </a:prstGeom>
        </p:spPr>
        <p:txBody>
          <a:bodyPr wrap="square">
            <a:spAutoFit/>
          </a:bodyPr>
          <a:lstStyle/>
          <a:p>
            <a:pPr algn="just">
              <a:lnSpc>
                <a:spcPct val="150000"/>
              </a:lnSpc>
            </a:pPr>
            <a:r>
              <a:rPr lang="zh-CN" altLang="en-US" sz="2200" dirty="0" smtClean="0"/>
              <a:t>         斯美塔那，捷克作曲家、钢琴家、指挥家、捷克古典音乐奠基人。自幼学习小提琴和钢琴。曾师从捷克著名音乐教师约瑟夫</a:t>
            </a:r>
            <a:r>
              <a:rPr lang="en-US" altLang="zh-CN" sz="2200" dirty="0" smtClean="0"/>
              <a:t>•</a:t>
            </a:r>
            <a:r>
              <a:rPr lang="zh-CN" altLang="en-US" sz="2200" dirty="0" smtClean="0"/>
              <a:t>普罗科什学习作曲理论，为日后创作打下了坚实的基础。</a:t>
            </a:r>
            <a:endParaRPr lang="zh-CN" altLang="en-US" sz="2200" dirty="0" smtClean="0"/>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沃尔塔瓦河.png"/>
          <p:cNvPicPr>
            <a:picLocks noChangeAspect="1"/>
          </p:cNvPicPr>
          <p:nvPr/>
        </p:nvPicPr>
        <p:blipFill>
          <a:blip r:embed="rId1" cstate="print"/>
          <a:stretch>
            <a:fillRect/>
          </a:stretch>
        </p:blipFill>
        <p:spPr>
          <a:xfrm>
            <a:off x="1028775" y="1384077"/>
            <a:ext cx="6800850" cy="5162550"/>
          </a:xfrm>
          <a:prstGeom prst="rect">
            <a:avLst/>
          </a:prstGeom>
        </p:spPr>
      </p:pic>
      <p:sp>
        <p:nvSpPr>
          <p:cNvPr id="7" name="矩形 6"/>
          <p:cNvSpPr/>
          <p:nvPr/>
        </p:nvSpPr>
        <p:spPr>
          <a:xfrm>
            <a:off x="8013551" y="2104157"/>
            <a:ext cx="3888432" cy="4154984"/>
          </a:xfrm>
          <a:prstGeom prst="rect">
            <a:avLst/>
          </a:prstGeom>
        </p:spPr>
        <p:txBody>
          <a:bodyPr wrap="square">
            <a:spAutoFit/>
          </a:bodyPr>
          <a:lstStyle/>
          <a:p>
            <a:pPr algn="just">
              <a:lnSpc>
                <a:spcPct val="150000"/>
              </a:lnSpc>
            </a:pPr>
            <a:r>
              <a:rPr lang="zh-CN" altLang="en-US" sz="2200" dirty="0" smtClean="0"/>
              <a:t>         斯美塔那于</a:t>
            </a:r>
            <a:r>
              <a:rPr lang="en-US" altLang="zh-CN" sz="2200" dirty="0" smtClean="0"/>
              <a:t>1874—1879 </a:t>
            </a:r>
            <a:r>
              <a:rPr lang="zh-CN" altLang="en-US" sz="2200" dirty="0" smtClean="0"/>
              <a:t>年创作了交响诗套曲</a:t>
            </a:r>
            <a:r>
              <a:rPr lang="en-US" altLang="zh-CN" sz="2200" dirty="0" smtClean="0"/>
              <a:t>《</a:t>
            </a:r>
            <a:r>
              <a:rPr lang="zh-CN" altLang="en-US" sz="2200" dirty="0" smtClean="0"/>
              <a:t>我的祖国</a:t>
            </a:r>
            <a:r>
              <a:rPr lang="en-US" altLang="zh-CN" sz="2200" dirty="0" smtClean="0"/>
              <a:t>》</a:t>
            </a:r>
            <a:r>
              <a:rPr lang="zh-CN" altLang="en-US" sz="2200" dirty="0" smtClean="0"/>
              <a:t>。全曲由六首各自独立的交响诗组成。</a:t>
            </a:r>
            <a:r>
              <a:rPr lang="en-US" altLang="zh-CN" sz="2200" dirty="0" smtClean="0"/>
              <a:t>《</a:t>
            </a:r>
            <a:r>
              <a:rPr lang="zh-CN" altLang="en-US" sz="2200" dirty="0" smtClean="0"/>
              <a:t>沃尔塔瓦河</a:t>
            </a:r>
            <a:r>
              <a:rPr lang="en-US" altLang="zh-CN" sz="2200" dirty="0" smtClean="0"/>
              <a:t>》</a:t>
            </a:r>
            <a:r>
              <a:rPr lang="zh-CN" altLang="en-US" sz="2200" dirty="0" smtClean="0"/>
              <a:t>是套曲中的第二首，也是套曲中最著名的一首，它以抒情诗般的美妙和丰富的想象力充分表达了作者的爱国情怀。</a:t>
            </a:r>
            <a:endParaRPr lang="zh-CN" altLang="en-US" sz="2200" dirty="0" smtClean="0"/>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586855" y="1024037"/>
            <a:ext cx="2339102" cy="646331"/>
          </a:xfrm>
          <a:prstGeom prst="rect">
            <a:avLst/>
          </a:prstGeom>
        </p:spPr>
        <p:txBody>
          <a:bodyPr wrap="none">
            <a:spAutoFit/>
          </a:bodyPr>
          <a:lstStyle/>
          <a:p>
            <a:pPr algn="just">
              <a:lnSpc>
                <a:spcPct val="150000"/>
              </a:lnSpc>
            </a:pPr>
            <a:r>
              <a:rPr lang="zh-CN" altLang="en-US" sz="2400" dirty="0" smtClean="0"/>
              <a:t>（五）管弦乐曲</a:t>
            </a:r>
            <a:endParaRPr lang="zh-CN" altLang="en-US" sz="2400" dirty="0" smtClean="0"/>
          </a:p>
        </p:txBody>
      </p:sp>
      <p:sp>
        <p:nvSpPr>
          <p:cNvPr id="7" name="矩形 6"/>
          <p:cNvSpPr/>
          <p:nvPr/>
        </p:nvSpPr>
        <p:spPr>
          <a:xfrm>
            <a:off x="1100783" y="1816125"/>
            <a:ext cx="1736373" cy="520848"/>
          </a:xfrm>
          <a:prstGeom prst="rect">
            <a:avLst/>
          </a:prstGeom>
        </p:spPr>
        <p:txBody>
          <a:bodyPr wrap="none">
            <a:spAutoFit/>
          </a:bodyPr>
          <a:lstStyle/>
          <a:p>
            <a:pPr algn="just">
              <a:lnSpc>
                <a:spcPct val="150000"/>
              </a:lnSpc>
            </a:pPr>
            <a:r>
              <a:rPr lang="en-US" altLang="zh-CN" sz="2200" dirty="0" smtClean="0">
                <a:latin typeface="+mj-ea"/>
                <a:ea typeface="+mj-ea"/>
              </a:rPr>
              <a:t>1. </a:t>
            </a:r>
            <a:r>
              <a:rPr lang="zh-CN" altLang="en-US" sz="2200" dirty="0" smtClean="0">
                <a:latin typeface="+mj-ea"/>
                <a:ea typeface="+mj-ea"/>
              </a:rPr>
              <a:t>体裁介绍</a:t>
            </a:r>
            <a:endParaRPr lang="zh-CN" altLang="en-US" sz="2200" dirty="0" smtClean="0">
              <a:latin typeface="+mj-ea"/>
              <a:ea typeface="+mj-ea"/>
            </a:endParaRPr>
          </a:p>
        </p:txBody>
      </p:sp>
      <p:sp>
        <p:nvSpPr>
          <p:cNvPr id="8" name="矩形 7"/>
          <p:cNvSpPr/>
          <p:nvPr/>
        </p:nvSpPr>
        <p:spPr>
          <a:xfrm>
            <a:off x="1100783" y="2464197"/>
            <a:ext cx="10873208" cy="1107996"/>
          </a:xfrm>
          <a:prstGeom prst="rect">
            <a:avLst/>
          </a:prstGeom>
        </p:spPr>
        <p:txBody>
          <a:bodyPr wrap="square">
            <a:spAutoFit/>
          </a:bodyPr>
          <a:lstStyle/>
          <a:p>
            <a:pPr algn="just">
              <a:lnSpc>
                <a:spcPct val="150000"/>
              </a:lnSpc>
            </a:pPr>
            <a:r>
              <a:rPr lang="zh-CN" altLang="en-US" sz="2200" dirty="0" smtClean="0"/>
              <a:t>        一般来说，除协奏曲、交响曲以外的由管弦乐队演奏的、属于交响音乐范畴的其他体裁类型的作品，统称为管弦乐曲。</a:t>
            </a:r>
            <a:endParaRPr lang="zh-CN" altLang="en-US" sz="2200" dirty="0" smtClean="0"/>
          </a:p>
        </p:txBody>
      </p:sp>
      <p:sp>
        <p:nvSpPr>
          <p:cNvPr id="9" name="矩形 8"/>
          <p:cNvSpPr/>
          <p:nvPr/>
        </p:nvSpPr>
        <p:spPr>
          <a:xfrm>
            <a:off x="1100783" y="3616325"/>
            <a:ext cx="10873208" cy="1615827"/>
          </a:xfrm>
          <a:prstGeom prst="rect">
            <a:avLst/>
          </a:prstGeom>
        </p:spPr>
        <p:txBody>
          <a:bodyPr wrap="square">
            <a:spAutoFit/>
          </a:bodyPr>
          <a:lstStyle/>
          <a:p>
            <a:pPr algn="just">
              <a:lnSpc>
                <a:spcPct val="150000"/>
              </a:lnSpc>
            </a:pPr>
            <a:r>
              <a:rPr lang="zh-CN" altLang="en-US" sz="2200" dirty="0" smtClean="0"/>
              <a:t>        管弦乐队通常由弦乐器组、木管乐器组、铜管乐器组、打击乐器组等不同的乐器组合而成。现代的大型管弦乐队就是指交响乐队。其规模可分为单管、双管、三管等编制，人数从数十人到百余人不等。</a:t>
            </a:r>
            <a:endParaRPr lang="zh-CN" altLang="en-US" sz="2200" dirty="0" smtClean="0"/>
          </a:p>
        </p:txBody>
      </p:sp>
      <p:sp>
        <p:nvSpPr>
          <p:cNvPr id="10" name="矩形 9"/>
          <p:cNvSpPr/>
          <p:nvPr/>
        </p:nvSpPr>
        <p:spPr>
          <a:xfrm>
            <a:off x="1100783" y="5344517"/>
            <a:ext cx="10873208" cy="1107996"/>
          </a:xfrm>
          <a:prstGeom prst="rect">
            <a:avLst/>
          </a:prstGeom>
        </p:spPr>
        <p:txBody>
          <a:bodyPr wrap="square">
            <a:spAutoFit/>
          </a:bodyPr>
          <a:lstStyle/>
          <a:p>
            <a:pPr algn="just">
              <a:lnSpc>
                <a:spcPct val="150000"/>
              </a:lnSpc>
            </a:pPr>
            <a:r>
              <a:rPr lang="zh-CN" altLang="en-US" sz="2200" dirty="0" smtClean="0"/>
              <a:t>        贝多芬在海顿和莫扎特的基础上进一步完善了管弦乐队的编制，成为现代管弦乐队的真正缔造者。</a:t>
            </a:r>
            <a:endParaRPr lang="zh-CN" altLang="en-US" sz="2200" dirty="0" smtClean="0"/>
          </a:p>
        </p:txBody>
      </p:sp>
      <p:pic>
        <p:nvPicPr>
          <p:cNvPr id="11" name="图片 10" descr="1.jpg"/>
          <p:cNvPicPr>
            <a:picLocks noChangeAspect="1"/>
          </p:cNvPicPr>
          <p:nvPr/>
        </p:nvPicPr>
        <p:blipFill>
          <a:blip r:embed="rId1" cstate="print"/>
          <a:stretch>
            <a:fillRect/>
          </a:stretch>
        </p:blipFill>
        <p:spPr>
          <a:xfrm rot="1039422">
            <a:off x="10244136" y="868354"/>
            <a:ext cx="1134599" cy="161261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椭圆 5"/>
          <p:cNvSpPr/>
          <p:nvPr/>
        </p:nvSpPr>
        <p:spPr>
          <a:xfrm>
            <a:off x="1100783" y="1168053"/>
            <a:ext cx="1944216" cy="936104"/>
          </a:xfrm>
          <a:prstGeom prst="ellipse">
            <a:avLst/>
          </a:prstGeom>
          <a:solidFill>
            <a:srgbClr val="FF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223694" y="1384077"/>
            <a:ext cx="1633220" cy="460375"/>
          </a:xfrm>
          <a:prstGeom prst="rect">
            <a:avLst/>
          </a:prstGeom>
        </p:spPr>
        <p:txBody>
          <a:bodyPr wrap="none">
            <a:spAutoFit/>
          </a:bodyPr>
          <a:lstStyle/>
          <a:p>
            <a:pPr algn="just"/>
            <a:r>
              <a:rPr lang="en-US" altLang="zh-CN" sz="2400" dirty="0" smtClean="0"/>
              <a:t>2.</a:t>
            </a:r>
            <a:r>
              <a:rPr lang="zh-CN" altLang="en-US" sz="2400" dirty="0" smtClean="0"/>
              <a:t>作品介绍</a:t>
            </a:r>
            <a:endParaRPr lang="zh-CN" altLang="en-US" sz="2400" dirty="0"/>
          </a:p>
        </p:txBody>
      </p:sp>
      <p:pic>
        <p:nvPicPr>
          <p:cNvPr id="15362" name="Picture 2"/>
          <p:cNvPicPr>
            <a:picLocks noChangeAspect="1" noChangeArrowheads="1"/>
          </p:cNvPicPr>
          <p:nvPr/>
        </p:nvPicPr>
        <p:blipFill>
          <a:blip r:embed="rId1" cstate="print"/>
          <a:srcRect/>
          <a:stretch>
            <a:fillRect/>
          </a:stretch>
        </p:blipFill>
        <p:spPr bwMode="auto">
          <a:xfrm>
            <a:off x="1892871" y="2680221"/>
            <a:ext cx="2664296" cy="2689670"/>
          </a:xfrm>
          <a:prstGeom prst="rect">
            <a:avLst/>
          </a:prstGeom>
          <a:noFill/>
          <a:ln w="9525">
            <a:noFill/>
            <a:miter lim="800000"/>
            <a:headEnd/>
            <a:tailEnd/>
          </a:ln>
        </p:spPr>
      </p:pic>
      <p:sp>
        <p:nvSpPr>
          <p:cNvPr id="9" name="矩形 8"/>
          <p:cNvSpPr/>
          <p:nvPr/>
        </p:nvSpPr>
        <p:spPr>
          <a:xfrm>
            <a:off x="1244799" y="3616325"/>
            <a:ext cx="648072" cy="584775"/>
          </a:xfrm>
          <a:prstGeom prst="rect">
            <a:avLst/>
          </a:prstGeom>
        </p:spPr>
        <p:txBody>
          <a:bodyPr wrap="square">
            <a:spAutoFit/>
          </a:bodyPr>
          <a:lstStyle/>
          <a:p>
            <a:r>
              <a:rPr lang="zh-CN" altLang="en-US" sz="3200" dirty="0" smtClean="0">
                <a:solidFill>
                  <a:srgbClr val="FF0000"/>
                </a:solidFill>
                <a:latin typeface="+mn-ea"/>
              </a:rPr>
              <a:t>①</a:t>
            </a:r>
            <a:endParaRPr lang="zh-CN" altLang="en-US" sz="3200" dirty="0">
              <a:solidFill>
                <a:srgbClr val="FF0000"/>
              </a:solidFill>
            </a:endParaRPr>
          </a:p>
        </p:txBody>
      </p:sp>
      <p:sp>
        <p:nvSpPr>
          <p:cNvPr id="10" name="矩形 9"/>
          <p:cNvSpPr/>
          <p:nvPr/>
        </p:nvSpPr>
        <p:spPr>
          <a:xfrm>
            <a:off x="4629175" y="2680221"/>
            <a:ext cx="7272808" cy="2631490"/>
          </a:xfrm>
          <a:prstGeom prst="rect">
            <a:avLst/>
          </a:prstGeom>
        </p:spPr>
        <p:txBody>
          <a:bodyPr wrap="square">
            <a:spAutoFit/>
          </a:bodyPr>
          <a:lstStyle/>
          <a:p>
            <a:pPr algn="just">
              <a:lnSpc>
                <a:spcPct val="150000"/>
              </a:lnSpc>
            </a:pPr>
            <a:r>
              <a:rPr lang="zh-CN" altLang="en-US" sz="2200" dirty="0" smtClean="0"/>
              <a:t>        亨德尔，英籍德国作曲家。</a:t>
            </a:r>
            <a:r>
              <a:rPr lang="en-US" altLang="zh-CN" sz="2200" dirty="0" smtClean="0"/>
              <a:t>1712</a:t>
            </a:r>
            <a:r>
              <a:rPr lang="zh-CN" altLang="en-US" sz="2200" dirty="0" smtClean="0"/>
              <a:t>年定居英国，</a:t>
            </a:r>
            <a:r>
              <a:rPr lang="en-US" altLang="zh-CN" sz="2200" dirty="0" smtClean="0"/>
              <a:t>1726</a:t>
            </a:r>
            <a:r>
              <a:rPr lang="zh-CN" altLang="en-US" sz="2200" dirty="0" smtClean="0"/>
              <a:t>年加入英国籍，一生创作了</a:t>
            </a:r>
            <a:r>
              <a:rPr lang="en-US" altLang="zh-CN" sz="2200" dirty="0" smtClean="0"/>
              <a:t>《</a:t>
            </a:r>
            <a:r>
              <a:rPr lang="zh-CN" altLang="en-US" sz="2200" dirty="0" smtClean="0"/>
              <a:t>阿尔米拉</a:t>
            </a:r>
            <a:r>
              <a:rPr lang="en-US" altLang="zh-CN" sz="2200" dirty="0" smtClean="0"/>
              <a:t>》《</a:t>
            </a:r>
            <a:r>
              <a:rPr lang="zh-CN" altLang="en-US" sz="2200" dirty="0" smtClean="0"/>
              <a:t>赛尔斯</a:t>
            </a:r>
            <a:r>
              <a:rPr lang="en-US" altLang="zh-CN" sz="2200" dirty="0" smtClean="0"/>
              <a:t>》</a:t>
            </a:r>
            <a:r>
              <a:rPr lang="zh-CN" altLang="en-US" sz="2200" dirty="0" smtClean="0"/>
              <a:t>等</a:t>
            </a:r>
            <a:r>
              <a:rPr lang="en-US" altLang="zh-CN" sz="2200" dirty="0" smtClean="0"/>
              <a:t>46</a:t>
            </a:r>
            <a:r>
              <a:rPr lang="zh-CN" altLang="en-US" sz="2200" dirty="0" smtClean="0"/>
              <a:t>部歌剧。从</a:t>
            </a:r>
            <a:r>
              <a:rPr lang="en-US" altLang="zh-CN" sz="2200" dirty="0" smtClean="0"/>
              <a:t>18</a:t>
            </a:r>
            <a:r>
              <a:rPr lang="zh-CN" altLang="en-US" sz="2200" dirty="0" smtClean="0"/>
              <a:t>世纪</a:t>
            </a:r>
            <a:r>
              <a:rPr lang="en-US" altLang="zh-CN" sz="2200" dirty="0" smtClean="0"/>
              <a:t>30</a:t>
            </a:r>
            <a:r>
              <a:rPr lang="zh-CN" altLang="en-US" sz="2200" dirty="0" smtClean="0"/>
              <a:t>年代开始，亨德尔转向清唱剧的写作。他一生共创作了</a:t>
            </a:r>
            <a:r>
              <a:rPr lang="en-US" altLang="zh-CN" sz="2200" dirty="0" smtClean="0"/>
              <a:t>《</a:t>
            </a:r>
            <a:r>
              <a:rPr lang="zh-CN" altLang="en-US" sz="2200" dirty="0" smtClean="0"/>
              <a:t>扫罗</a:t>
            </a:r>
            <a:r>
              <a:rPr lang="en-US" altLang="zh-CN" sz="2200" dirty="0" smtClean="0"/>
              <a:t>》《</a:t>
            </a:r>
            <a:r>
              <a:rPr lang="zh-CN" altLang="en-US" sz="2200" dirty="0" smtClean="0"/>
              <a:t>以色列人在埃及</a:t>
            </a:r>
            <a:r>
              <a:rPr lang="en-US" altLang="zh-CN" sz="2200" dirty="0" smtClean="0"/>
              <a:t>》《</a:t>
            </a:r>
            <a:r>
              <a:rPr lang="zh-CN" altLang="en-US" sz="2200" dirty="0" smtClean="0"/>
              <a:t>弥赛亚</a:t>
            </a:r>
            <a:r>
              <a:rPr lang="en-US" altLang="zh-CN" sz="2200" dirty="0" smtClean="0"/>
              <a:t>》《</a:t>
            </a:r>
            <a:r>
              <a:rPr lang="zh-CN" altLang="en-US" sz="2200" dirty="0" smtClean="0"/>
              <a:t>参孙</a:t>
            </a:r>
            <a:r>
              <a:rPr lang="en-US" altLang="zh-CN" sz="2200" dirty="0" smtClean="0"/>
              <a:t>》</a:t>
            </a:r>
            <a:r>
              <a:rPr lang="zh-CN" altLang="en-US" sz="2200" dirty="0" smtClean="0"/>
              <a:t>等</a:t>
            </a:r>
            <a:r>
              <a:rPr lang="en-US" altLang="zh-CN" sz="2200" dirty="0" smtClean="0"/>
              <a:t>32</a:t>
            </a:r>
            <a:r>
              <a:rPr lang="zh-CN" altLang="en-US" sz="2200" dirty="0" smtClean="0"/>
              <a:t>部清唱剧。</a:t>
            </a:r>
            <a:endParaRPr lang="zh-CN" altLang="en-US" sz="2200" dirty="0" smtClean="0"/>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水上音乐.png"/>
          <p:cNvPicPr>
            <a:picLocks noChangeAspect="1"/>
          </p:cNvPicPr>
          <p:nvPr/>
        </p:nvPicPr>
        <p:blipFill>
          <a:blip r:embed="rId1" cstate="print"/>
          <a:stretch>
            <a:fillRect/>
          </a:stretch>
        </p:blipFill>
        <p:spPr>
          <a:xfrm>
            <a:off x="2900983" y="1024037"/>
            <a:ext cx="6696744" cy="4809393"/>
          </a:xfrm>
          <a:prstGeom prst="rect">
            <a:avLst/>
          </a:prstGeom>
        </p:spPr>
      </p:pic>
      <p:sp>
        <p:nvSpPr>
          <p:cNvPr id="7" name="矩形 6"/>
          <p:cNvSpPr/>
          <p:nvPr/>
        </p:nvSpPr>
        <p:spPr>
          <a:xfrm>
            <a:off x="1460823" y="5848573"/>
            <a:ext cx="10297144" cy="1107996"/>
          </a:xfrm>
          <a:prstGeom prst="rect">
            <a:avLst/>
          </a:prstGeom>
        </p:spPr>
        <p:txBody>
          <a:bodyPr wrap="square">
            <a:spAutoFit/>
          </a:bodyPr>
          <a:lstStyle/>
          <a:p>
            <a:pPr algn="just">
              <a:lnSpc>
                <a:spcPct val="150000"/>
              </a:lnSpc>
            </a:pPr>
            <a:r>
              <a:rPr lang="en-US" altLang="zh-CN" sz="2200" dirty="0" smtClean="0"/>
              <a:t>       《</a:t>
            </a:r>
            <a:r>
              <a:rPr lang="zh-CN" altLang="en-US" sz="2200" dirty="0" smtClean="0"/>
              <a:t>水上音乐</a:t>
            </a:r>
            <a:r>
              <a:rPr lang="en-US" altLang="zh-CN" sz="2200" dirty="0" smtClean="0"/>
              <a:t>》</a:t>
            </a:r>
            <a:r>
              <a:rPr lang="zh-CN" altLang="en-US" sz="2200" dirty="0" smtClean="0"/>
              <a:t>创作于</a:t>
            </a:r>
            <a:r>
              <a:rPr lang="en-US" altLang="zh-CN" sz="2200" dirty="0" smtClean="0"/>
              <a:t>1715—1717 </a:t>
            </a:r>
            <a:r>
              <a:rPr lang="zh-CN" altLang="en-US" sz="2200" dirty="0" smtClean="0"/>
              <a:t>年，据说是为英皇乔治一世在伦敦泰晤士河上举行游船宴会而写作的一首古典组曲。</a:t>
            </a:r>
            <a:endParaRPr lang="zh-CN" altLang="en-US" sz="2200" dirty="0" smtClean="0"/>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16386" name="Picture 2"/>
          <p:cNvPicPr>
            <a:picLocks noChangeAspect="1" noChangeArrowheads="1"/>
          </p:cNvPicPr>
          <p:nvPr/>
        </p:nvPicPr>
        <p:blipFill>
          <a:blip r:embed="rId1" cstate="print"/>
          <a:srcRect/>
          <a:stretch>
            <a:fillRect/>
          </a:stretch>
        </p:blipFill>
        <p:spPr bwMode="auto">
          <a:xfrm>
            <a:off x="1748855" y="1528093"/>
            <a:ext cx="2160240" cy="2808312"/>
          </a:xfrm>
          <a:prstGeom prst="rect">
            <a:avLst/>
          </a:prstGeom>
          <a:noFill/>
          <a:ln w="9525">
            <a:noFill/>
            <a:miter lim="800000"/>
            <a:headEnd/>
            <a:tailEnd/>
          </a:ln>
        </p:spPr>
      </p:pic>
      <p:sp>
        <p:nvSpPr>
          <p:cNvPr id="7" name="矩形 6"/>
          <p:cNvSpPr/>
          <p:nvPr/>
        </p:nvSpPr>
        <p:spPr>
          <a:xfrm>
            <a:off x="1100783" y="2680221"/>
            <a:ext cx="648072" cy="584775"/>
          </a:xfrm>
          <a:prstGeom prst="rect">
            <a:avLst/>
          </a:prstGeom>
        </p:spPr>
        <p:txBody>
          <a:bodyPr wrap="square">
            <a:spAutoFit/>
          </a:bodyPr>
          <a:lstStyle/>
          <a:p>
            <a:r>
              <a:rPr lang="zh-CN" altLang="en-US" sz="3200" dirty="0" smtClean="0">
                <a:solidFill>
                  <a:srgbClr val="FF0000"/>
                </a:solidFill>
                <a:latin typeface="+mn-ea"/>
              </a:rPr>
              <a:t>②</a:t>
            </a:r>
            <a:endParaRPr lang="zh-CN" altLang="en-US" sz="3200" dirty="0">
              <a:solidFill>
                <a:srgbClr val="FF0000"/>
              </a:solidFill>
            </a:endParaRPr>
          </a:p>
        </p:txBody>
      </p:sp>
      <p:sp>
        <p:nvSpPr>
          <p:cNvPr id="8" name="矩形 7"/>
          <p:cNvSpPr/>
          <p:nvPr/>
        </p:nvSpPr>
        <p:spPr>
          <a:xfrm>
            <a:off x="4053111" y="1384077"/>
            <a:ext cx="7848872" cy="2631490"/>
          </a:xfrm>
          <a:prstGeom prst="rect">
            <a:avLst/>
          </a:prstGeom>
        </p:spPr>
        <p:txBody>
          <a:bodyPr wrap="square">
            <a:spAutoFit/>
          </a:bodyPr>
          <a:lstStyle/>
          <a:p>
            <a:pPr algn="just">
              <a:lnSpc>
                <a:spcPct val="150000"/>
              </a:lnSpc>
            </a:pPr>
            <a:r>
              <a:rPr lang="zh-CN" altLang="en-US" sz="2200" dirty="0" smtClean="0"/>
              <a:t>        约翰</a:t>
            </a:r>
            <a:r>
              <a:rPr lang="en-US" altLang="zh-CN" sz="2200" dirty="0" smtClean="0"/>
              <a:t>•</a:t>
            </a:r>
            <a:r>
              <a:rPr lang="zh-CN" altLang="en-US" sz="2200" dirty="0" smtClean="0"/>
              <a:t>施</a:t>
            </a:r>
            <a:r>
              <a:rPr lang="zh-CN" altLang="en-US" sz="2200" dirty="0" smtClean="0"/>
              <a:t>特劳斯，奥地利作曲家。他出生在维也纳的一个音乐家庭，与其父同名，人称小约翰</a:t>
            </a:r>
            <a:r>
              <a:rPr lang="en-US" altLang="zh-CN" sz="2200" dirty="0" smtClean="0"/>
              <a:t>•</a:t>
            </a:r>
            <a:r>
              <a:rPr lang="zh-CN" altLang="en-US" sz="2200" dirty="0" smtClean="0"/>
              <a:t>施</a:t>
            </a:r>
            <a:r>
              <a:rPr lang="zh-CN" altLang="en-US" sz="2200" dirty="0" smtClean="0"/>
              <a:t>特劳斯。</a:t>
            </a:r>
            <a:r>
              <a:rPr lang="en-US" altLang="zh-CN" sz="2200" dirty="0" smtClean="0"/>
              <a:t>7</a:t>
            </a:r>
            <a:r>
              <a:rPr lang="zh-CN" altLang="en-US" sz="2200" dirty="0" smtClean="0"/>
              <a:t>岁</a:t>
            </a:r>
            <a:r>
              <a:rPr lang="zh-CN" altLang="en-US" sz="2200" dirty="0" smtClean="0"/>
              <a:t>就能作曲，</a:t>
            </a:r>
            <a:r>
              <a:rPr lang="en-US" altLang="zh-CN" sz="2200" dirty="0" smtClean="0"/>
              <a:t>19</a:t>
            </a:r>
            <a:r>
              <a:rPr lang="zh-CN" altLang="en-US" sz="2200" dirty="0" smtClean="0"/>
              <a:t>岁</a:t>
            </a:r>
            <a:r>
              <a:rPr lang="zh-CN" altLang="en-US" sz="2200" dirty="0" smtClean="0"/>
              <a:t>时就举办了一系列音乐会。他一生创作了大量舞蹈音乐，其中波尔卡舞曲</a:t>
            </a:r>
            <a:r>
              <a:rPr lang="en-US" altLang="zh-CN" sz="2200" dirty="0" smtClean="0"/>
              <a:t>117</a:t>
            </a:r>
            <a:r>
              <a:rPr lang="zh-CN" altLang="en-US" sz="2200" dirty="0" smtClean="0"/>
              <a:t>首</a:t>
            </a:r>
            <a:r>
              <a:rPr lang="zh-CN" altLang="en-US" sz="2200" dirty="0" smtClean="0"/>
              <a:t>、圆舞曲</a:t>
            </a:r>
            <a:r>
              <a:rPr lang="en-US" altLang="zh-CN" sz="2200" dirty="0" smtClean="0"/>
              <a:t>168</a:t>
            </a:r>
            <a:r>
              <a:rPr lang="zh-CN" altLang="en-US" sz="2200" dirty="0" smtClean="0"/>
              <a:t>首</a:t>
            </a:r>
            <a:r>
              <a:rPr lang="zh-CN" altLang="en-US" sz="2200" dirty="0" smtClean="0"/>
              <a:t>，被誉为“圆舞曲之王”。他另作有轻歌剧</a:t>
            </a:r>
            <a:r>
              <a:rPr lang="en-US" altLang="zh-CN" sz="2200" dirty="0" smtClean="0"/>
              <a:t>16 </a:t>
            </a:r>
            <a:r>
              <a:rPr lang="zh-CN" altLang="en-US" sz="2200" dirty="0" smtClean="0"/>
              <a:t>部，为维也纳轻歌剧的形成奠定了基础。</a:t>
            </a:r>
            <a:endParaRPr lang="zh-CN" altLang="en-US" sz="2200" dirty="0" smtClean="0"/>
          </a:p>
        </p:txBody>
      </p:sp>
      <p:sp>
        <p:nvSpPr>
          <p:cNvPr id="9" name="矩形 8"/>
          <p:cNvSpPr/>
          <p:nvPr/>
        </p:nvSpPr>
        <p:spPr>
          <a:xfrm>
            <a:off x="1532831" y="4408413"/>
            <a:ext cx="10513168" cy="1107996"/>
          </a:xfrm>
          <a:prstGeom prst="rect">
            <a:avLst/>
          </a:prstGeom>
        </p:spPr>
        <p:txBody>
          <a:bodyPr wrap="square">
            <a:spAutoFit/>
          </a:bodyPr>
          <a:lstStyle/>
          <a:p>
            <a:pPr algn="just">
              <a:lnSpc>
                <a:spcPct val="150000"/>
              </a:lnSpc>
            </a:pPr>
            <a:r>
              <a:rPr lang="en-US" altLang="zh-CN" sz="2200" dirty="0" smtClean="0"/>
              <a:t>       </a:t>
            </a:r>
            <a:r>
              <a:rPr lang="en-US" altLang="zh-CN" sz="2200" dirty="0" smtClean="0"/>
              <a:t>  1867</a:t>
            </a:r>
            <a:r>
              <a:rPr lang="zh-CN" altLang="en-US" sz="2200" dirty="0" smtClean="0"/>
              <a:t>年</a:t>
            </a:r>
            <a:r>
              <a:rPr lang="zh-CN" altLang="en-US" sz="2200" dirty="0" smtClean="0"/>
              <a:t>，他写了一首男声合唱，名为</a:t>
            </a:r>
            <a:r>
              <a:rPr lang="en-US" altLang="zh-CN" sz="2200" dirty="0" smtClean="0"/>
              <a:t>《</a:t>
            </a:r>
            <a:r>
              <a:rPr lang="zh-CN" altLang="en-US" sz="2200" dirty="0" smtClean="0"/>
              <a:t>美丽的蓝色的多瑙河旁圆舞曲</a:t>
            </a:r>
            <a:r>
              <a:rPr lang="en-US" altLang="zh-CN" sz="2200" dirty="0" smtClean="0"/>
              <a:t>》</a:t>
            </a:r>
            <a:r>
              <a:rPr lang="zh-CN" altLang="en-US" sz="2200" dirty="0" smtClean="0"/>
              <a:t>，此曲就是震惊欧洲、美洲，以至今天仍深为我国人民所喜爱的</a:t>
            </a:r>
            <a:r>
              <a:rPr lang="en-US" altLang="zh-CN" sz="2200" dirty="0" smtClean="0"/>
              <a:t>《</a:t>
            </a:r>
            <a:r>
              <a:rPr lang="zh-CN" altLang="en-US" sz="2200" dirty="0" smtClean="0"/>
              <a:t>蓝色多瑙河圆舞曲</a:t>
            </a:r>
            <a:r>
              <a:rPr lang="en-US" altLang="zh-CN" sz="2200" dirty="0" smtClean="0"/>
              <a:t>》</a:t>
            </a:r>
            <a:r>
              <a:rPr lang="zh-CN" altLang="en-US" sz="2200" dirty="0" smtClean="0"/>
              <a:t>。</a:t>
            </a:r>
            <a:endParaRPr lang="zh-CN" altLang="en-US" sz="2200" dirty="0" smtClean="0"/>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蓝色多瑙河.png"/>
          <p:cNvPicPr>
            <a:picLocks noChangeAspect="1"/>
          </p:cNvPicPr>
          <p:nvPr/>
        </p:nvPicPr>
        <p:blipFill>
          <a:blip r:embed="rId1" cstate="print"/>
          <a:stretch>
            <a:fillRect/>
          </a:stretch>
        </p:blipFill>
        <p:spPr>
          <a:xfrm>
            <a:off x="1316807" y="1960141"/>
            <a:ext cx="6949588" cy="3837255"/>
          </a:xfrm>
          <a:prstGeom prst="rect">
            <a:avLst/>
          </a:prstGeom>
        </p:spPr>
      </p:pic>
      <p:sp>
        <p:nvSpPr>
          <p:cNvPr id="7" name="矩形 6"/>
          <p:cNvSpPr/>
          <p:nvPr/>
        </p:nvSpPr>
        <p:spPr>
          <a:xfrm>
            <a:off x="8301583" y="2896245"/>
            <a:ext cx="3384376" cy="2631490"/>
          </a:xfrm>
          <a:prstGeom prst="rect">
            <a:avLst/>
          </a:prstGeom>
        </p:spPr>
        <p:txBody>
          <a:bodyPr wrap="square">
            <a:spAutoFit/>
          </a:bodyPr>
          <a:lstStyle/>
          <a:p>
            <a:pPr algn="just">
              <a:lnSpc>
                <a:spcPct val="150000"/>
              </a:lnSpc>
            </a:pPr>
            <a:r>
              <a:rPr lang="en-US" altLang="zh-CN" sz="2200" dirty="0" smtClean="0"/>
              <a:t>       《</a:t>
            </a:r>
            <a:r>
              <a:rPr lang="zh-CN" altLang="en-US" sz="2200" dirty="0" smtClean="0"/>
              <a:t>蓝色多瑙河圆舞曲</a:t>
            </a:r>
            <a:r>
              <a:rPr lang="en-US" altLang="zh-CN" sz="2200" dirty="0" smtClean="0"/>
              <a:t>》</a:t>
            </a:r>
            <a:r>
              <a:rPr lang="zh-CN" altLang="en-US" sz="2200" dirty="0" smtClean="0"/>
              <a:t>被誉为奥地利的“第二国歌”。乐曲按照维也纳圆舞曲的结构写成，由序奏、五首小圆舞曲和尾声组成。</a:t>
            </a:r>
            <a:endParaRPr lang="zh-CN" altLang="en-US" sz="2200" dirty="0" smtClean="0"/>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中国民族乐器概述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椭圆 5"/>
          <p:cNvSpPr/>
          <p:nvPr/>
        </p:nvSpPr>
        <p:spPr>
          <a:xfrm>
            <a:off x="1028775" y="1096045"/>
            <a:ext cx="1368152" cy="936104"/>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028775" y="1312069"/>
            <a:ext cx="1415772" cy="461665"/>
          </a:xfrm>
          <a:prstGeom prst="rect">
            <a:avLst/>
          </a:prstGeom>
        </p:spPr>
        <p:txBody>
          <a:bodyPr wrap="none">
            <a:spAutoFit/>
          </a:bodyPr>
          <a:lstStyle/>
          <a:p>
            <a:r>
              <a:rPr lang="zh-CN" altLang="en-US" sz="2400" dirty="0" smtClean="0">
                <a:latin typeface="+mn-ea"/>
                <a:ea typeface="+mn-ea"/>
              </a:rPr>
              <a:t>先秦时期</a:t>
            </a:r>
            <a:endParaRPr lang="zh-CN" altLang="en-US" sz="2400" dirty="0" smtClean="0">
              <a:latin typeface="+mn-ea"/>
              <a:ea typeface="+mn-ea"/>
            </a:endParaRPr>
          </a:p>
        </p:txBody>
      </p:sp>
      <p:sp>
        <p:nvSpPr>
          <p:cNvPr id="8" name="矩形 7"/>
          <p:cNvSpPr/>
          <p:nvPr/>
        </p:nvSpPr>
        <p:spPr>
          <a:xfrm>
            <a:off x="5997575" y="2536190"/>
            <a:ext cx="5974715" cy="2630170"/>
          </a:xfrm>
          <a:prstGeom prst="rect">
            <a:avLst/>
          </a:prstGeom>
        </p:spPr>
        <p:txBody>
          <a:bodyPr wrap="square">
            <a:spAutoFit/>
          </a:bodyPr>
          <a:lstStyle/>
          <a:p>
            <a:pPr algn="just">
              <a:lnSpc>
                <a:spcPct val="150000"/>
              </a:lnSpc>
            </a:pPr>
            <a:r>
              <a:rPr lang="zh-CN" altLang="en-US" sz="2200" dirty="0" smtClean="0"/>
              <a:t>         这是我国乐器发展史的第一个高峰，确定了乐器的分类法</a:t>
            </a:r>
            <a:r>
              <a:rPr lang="en-US" altLang="zh-CN" sz="2200" dirty="0" smtClean="0"/>
              <a:t>——</a:t>
            </a:r>
            <a:r>
              <a:rPr lang="zh-CN" altLang="en-US" sz="2200" dirty="0" smtClean="0"/>
              <a:t>八音。古琴在这时出现并很快成为一种十分重要的独奏乐器。这段时期的乐器以击奏类为主，出土实物以曾侯乙编钟影响最大，音乐也是以钟鼓乐为代表。</a:t>
            </a:r>
            <a:endParaRPr lang="zh-CN" altLang="en-US" sz="2200" dirty="0" smtClean="0"/>
          </a:p>
        </p:txBody>
      </p:sp>
      <p:pic>
        <p:nvPicPr>
          <p:cNvPr id="9" name="图片 8" descr="曾侯乙编钟.jpg"/>
          <p:cNvPicPr>
            <a:picLocks noChangeAspect="1"/>
          </p:cNvPicPr>
          <p:nvPr/>
        </p:nvPicPr>
        <p:blipFill>
          <a:blip r:embed="rId1" cstate="print"/>
          <a:stretch>
            <a:fillRect/>
          </a:stretch>
        </p:blipFill>
        <p:spPr>
          <a:xfrm>
            <a:off x="1100783" y="2464197"/>
            <a:ext cx="4824536" cy="302296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西方器乐作品鉴赏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84759" y="1312069"/>
            <a:ext cx="11161240" cy="1107996"/>
          </a:xfrm>
          <a:prstGeom prst="rect">
            <a:avLst/>
          </a:prstGeom>
        </p:spPr>
        <p:txBody>
          <a:bodyPr wrap="square">
            <a:spAutoFit/>
          </a:bodyPr>
          <a:lstStyle/>
          <a:p>
            <a:pPr algn="just">
              <a:lnSpc>
                <a:spcPct val="150000"/>
              </a:lnSpc>
            </a:pPr>
            <a:r>
              <a:rPr lang="en-US" altLang="zh-CN" sz="2200" dirty="0" smtClean="0">
                <a:latin typeface="+mn-ea"/>
                <a:ea typeface="+mn-ea"/>
              </a:rPr>
              <a:t>   《</a:t>
            </a:r>
            <a:r>
              <a:rPr lang="zh-CN" altLang="en-US" sz="2200" dirty="0" smtClean="0">
                <a:latin typeface="+mn-ea"/>
                <a:ea typeface="+mn-ea"/>
              </a:rPr>
              <a:t>拉德茨基进行曲</a:t>
            </a:r>
            <a:r>
              <a:rPr lang="en-US" altLang="zh-CN" sz="2200" dirty="0" smtClean="0">
                <a:latin typeface="+mn-ea"/>
                <a:ea typeface="+mn-ea"/>
              </a:rPr>
              <a:t>》</a:t>
            </a:r>
            <a:r>
              <a:rPr lang="zh-CN" altLang="en-US" sz="2200" dirty="0" smtClean="0">
                <a:latin typeface="+mn-ea"/>
                <a:ea typeface="+mn-ea"/>
              </a:rPr>
              <a:t>是“圆舞曲之王”</a:t>
            </a:r>
            <a:r>
              <a:rPr lang="en-US" altLang="zh-CN" sz="2200" dirty="0" smtClean="0">
                <a:latin typeface="+mn-ea"/>
                <a:ea typeface="+mn-ea"/>
              </a:rPr>
              <a:t>—— </a:t>
            </a:r>
            <a:r>
              <a:rPr lang="zh-CN" altLang="en-US" sz="2200" dirty="0" smtClean="0">
                <a:latin typeface="+mn-ea"/>
                <a:ea typeface="+mn-ea"/>
              </a:rPr>
              <a:t>约翰</a:t>
            </a:r>
            <a:r>
              <a:rPr lang="en-US" altLang="zh-CN" sz="2200" dirty="0" smtClean="0">
                <a:latin typeface="+mn-ea"/>
                <a:ea typeface="+mn-ea"/>
              </a:rPr>
              <a:t>• </a:t>
            </a:r>
            <a:r>
              <a:rPr lang="zh-CN" altLang="en-US" sz="2200" dirty="0" smtClean="0">
                <a:latin typeface="+mn-ea"/>
                <a:ea typeface="+mn-ea"/>
              </a:rPr>
              <a:t>施特劳斯的父亲</a:t>
            </a:r>
            <a:r>
              <a:rPr lang="en-US" altLang="zh-CN" sz="2200" dirty="0" smtClean="0">
                <a:latin typeface="+mn-ea"/>
                <a:ea typeface="+mn-ea"/>
              </a:rPr>
              <a:t>——</a:t>
            </a:r>
            <a:r>
              <a:rPr lang="zh-CN" altLang="en-US" sz="2200" dirty="0" smtClean="0">
                <a:latin typeface="+mn-ea"/>
                <a:ea typeface="+mn-ea"/>
              </a:rPr>
              <a:t>老约翰</a:t>
            </a:r>
            <a:r>
              <a:rPr lang="en-US" altLang="zh-CN" sz="2200" dirty="0" smtClean="0">
                <a:latin typeface="+mn-ea"/>
                <a:ea typeface="+mn-ea"/>
              </a:rPr>
              <a:t>• </a:t>
            </a:r>
            <a:r>
              <a:rPr lang="zh-CN" altLang="en-US" sz="2200" dirty="0" smtClean="0">
                <a:latin typeface="+mn-ea"/>
                <a:ea typeface="+mn-ea"/>
              </a:rPr>
              <a:t>施特劳斯于</a:t>
            </a:r>
            <a:r>
              <a:rPr lang="en-US" altLang="zh-CN" sz="2200" dirty="0" smtClean="0">
                <a:latin typeface="+mn-ea"/>
                <a:ea typeface="+mn-ea"/>
              </a:rPr>
              <a:t>1848 </a:t>
            </a:r>
            <a:r>
              <a:rPr lang="zh-CN" altLang="en-US" sz="2200" dirty="0" smtClean="0">
                <a:latin typeface="+mn-ea"/>
                <a:ea typeface="+mn-ea"/>
              </a:rPr>
              <a:t>年写成的。</a:t>
            </a:r>
            <a:endParaRPr lang="zh-CN" altLang="en-US" sz="2200" dirty="0" smtClean="0">
              <a:latin typeface="+mn-ea"/>
              <a:ea typeface="+mn-ea"/>
            </a:endParaRPr>
          </a:p>
        </p:txBody>
      </p:sp>
      <p:pic>
        <p:nvPicPr>
          <p:cNvPr id="9" name="图片 8" descr="拉德茨基进行曲.png"/>
          <p:cNvPicPr>
            <a:picLocks noChangeAspect="1"/>
          </p:cNvPicPr>
          <p:nvPr/>
        </p:nvPicPr>
        <p:blipFill>
          <a:blip r:embed="rId1" cstate="print"/>
          <a:stretch>
            <a:fillRect/>
          </a:stretch>
        </p:blipFill>
        <p:spPr>
          <a:xfrm>
            <a:off x="4125119" y="1960141"/>
            <a:ext cx="7416824" cy="480591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知识窗</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87875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164111" y="591989"/>
              <a:ext cx="295076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1460823" y="1888133"/>
            <a:ext cx="5112568" cy="2862322"/>
          </a:xfrm>
          <a:prstGeom prst="rect">
            <a:avLst/>
          </a:prstGeom>
          <a:blipFill>
            <a:blip r:embed="rId1" cstate="print"/>
            <a:tile tx="0" ty="0" sx="100000" sy="100000" flip="none" algn="tl"/>
          </a:blipFill>
        </p:spPr>
        <p:txBody>
          <a:bodyPr wrap="square">
            <a:spAutoFit/>
          </a:bodyPr>
          <a:lstStyle/>
          <a:p>
            <a:pPr algn="just">
              <a:lnSpc>
                <a:spcPct val="150000"/>
              </a:lnSpc>
            </a:pPr>
            <a:r>
              <a:rPr lang="zh-CN" altLang="en-US" sz="2000" dirty="0" smtClean="0">
                <a:latin typeface="楷体" panose="02010609060101010101" pitchFamily="49" charset="-122"/>
                <a:ea typeface="楷体" panose="02010609060101010101" pitchFamily="49" charset="-122"/>
              </a:rPr>
              <a:t>    乐器是人类最早拥有的文明财富之一，是人类交流思想感情的工具。随着人类文明的进步，乐器逐渐受到重视并不断发展。据统计，世界上古今乐器多达</a:t>
            </a:r>
            <a:r>
              <a:rPr lang="en-US" altLang="zh-CN" sz="2000" dirty="0" smtClean="0">
                <a:latin typeface="楷体" panose="02010609060101010101" pitchFamily="49" charset="-122"/>
                <a:ea typeface="楷体" panose="02010609060101010101" pitchFamily="49" charset="-122"/>
              </a:rPr>
              <a:t>4</a:t>
            </a:r>
            <a:r>
              <a:rPr lang="zh-CN" altLang="en-US" sz="2000" dirty="0" smtClean="0">
                <a:latin typeface="楷体" panose="02010609060101010101" pitchFamily="49" charset="-122"/>
                <a:ea typeface="楷体" panose="02010609060101010101" pitchFamily="49" charset="-122"/>
              </a:rPr>
              <a:t>万余种。欧美乐器辞书收集乐器条目均达</a:t>
            </a:r>
            <a:r>
              <a:rPr lang="en-US" altLang="zh-CN" sz="2000" dirty="0" smtClean="0">
                <a:latin typeface="楷体" panose="02010609060101010101" pitchFamily="49" charset="-122"/>
                <a:ea typeface="楷体" panose="02010609060101010101" pitchFamily="49" charset="-122"/>
              </a:rPr>
              <a:t>1</a:t>
            </a:r>
            <a:r>
              <a:rPr lang="zh-CN" altLang="en-US" sz="2000" dirty="0" smtClean="0">
                <a:latin typeface="楷体" panose="02010609060101010101" pitchFamily="49" charset="-122"/>
                <a:ea typeface="楷体" panose="02010609060101010101" pitchFamily="49" charset="-122"/>
              </a:rPr>
              <a:t>万种，中国古今记载的乐器名称也达千种。</a:t>
            </a:r>
            <a:endParaRPr lang="zh-CN" altLang="en-US" sz="2000" dirty="0" smtClean="0">
              <a:latin typeface="楷体" panose="02010609060101010101" pitchFamily="49" charset="-122"/>
              <a:ea typeface="楷体" panose="02010609060101010101" pitchFamily="49" charset="-122"/>
            </a:endParaRPr>
          </a:p>
        </p:txBody>
      </p:sp>
      <p:pic>
        <p:nvPicPr>
          <p:cNvPr id="8" name="图片 7" descr="乐器集合1.jpg"/>
          <p:cNvPicPr>
            <a:picLocks noChangeAspect="1"/>
          </p:cNvPicPr>
          <p:nvPr/>
        </p:nvPicPr>
        <p:blipFill>
          <a:blip r:embed="rId2" cstate="print"/>
          <a:stretch>
            <a:fillRect/>
          </a:stretch>
        </p:blipFill>
        <p:spPr>
          <a:xfrm>
            <a:off x="8661623" y="1456085"/>
            <a:ext cx="2896245" cy="2896245"/>
          </a:xfrm>
          <a:prstGeom prst="rect">
            <a:avLst/>
          </a:prstGeom>
        </p:spPr>
      </p:pic>
      <p:pic>
        <p:nvPicPr>
          <p:cNvPr id="7" name="图片 6" descr="乐器集合.jpg"/>
          <p:cNvPicPr>
            <a:picLocks noChangeAspect="1"/>
          </p:cNvPicPr>
          <p:nvPr/>
        </p:nvPicPr>
        <p:blipFill>
          <a:blip r:embed="rId3" cstate="print"/>
          <a:stretch>
            <a:fillRect/>
          </a:stretch>
        </p:blipFill>
        <p:spPr>
          <a:xfrm>
            <a:off x="6933431" y="4192389"/>
            <a:ext cx="2752229" cy="275222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拓展思考</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87875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164111" y="591989"/>
              <a:ext cx="295076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11.jpg"/>
          <p:cNvPicPr>
            <a:picLocks noChangeAspect="1"/>
          </p:cNvPicPr>
          <p:nvPr/>
        </p:nvPicPr>
        <p:blipFill>
          <a:blip r:embed="rId1" cstate="print"/>
          <a:stretch>
            <a:fillRect/>
          </a:stretch>
        </p:blipFill>
        <p:spPr>
          <a:xfrm>
            <a:off x="1388815" y="1528093"/>
            <a:ext cx="4209101" cy="4680520"/>
          </a:xfrm>
          <a:prstGeom prst="rect">
            <a:avLst/>
          </a:prstGeom>
        </p:spPr>
      </p:pic>
      <p:sp>
        <p:nvSpPr>
          <p:cNvPr id="7" name="矩形 6"/>
          <p:cNvSpPr/>
          <p:nvPr/>
        </p:nvSpPr>
        <p:spPr>
          <a:xfrm>
            <a:off x="5637287" y="2320181"/>
            <a:ext cx="6048672" cy="3416320"/>
          </a:xfrm>
          <a:prstGeom prst="rect">
            <a:avLst/>
          </a:prstGeom>
        </p:spPr>
        <p:txBody>
          <a:bodyPr wrap="square">
            <a:spAutoFit/>
          </a:bodyPr>
          <a:lstStyle/>
          <a:p>
            <a:pPr algn="just">
              <a:lnSpc>
                <a:spcPct val="150000"/>
              </a:lnSpc>
            </a:pPr>
            <a:r>
              <a:rPr lang="en-US" altLang="zh-CN" sz="2400" dirty="0" smtClean="0">
                <a:latin typeface="+mj-ea"/>
                <a:ea typeface="+mj-ea"/>
              </a:rPr>
              <a:t>1.</a:t>
            </a:r>
            <a:r>
              <a:rPr lang="zh-CN" altLang="en-US" sz="2400" dirty="0" smtClean="0"/>
              <a:t>试述中国乐器的起源及分类。</a:t>
            </a:r>
            <a:endParaRPr lang="zh-CN" altLang="en-US" sz="2400" dirty="0" smtClean="0">
              <a:latin typeface="+mj-ea"/>
              <a:ea typeface="+mj-ea"/>
            </a:endParaRPr>
          </a:p>
          <a:p>
            <a:pPr algn="just">
              <a:lnSpc>
                <a:spcPct val="150000"/>
              </a:lnSpc>
            </a:pPr>
            <a:r>
              <a:rPr lang="en-US" altLang="zh-CN" sz="2400" dirty="0" smtClean="0">
                <a:latin typeface="+mj-ea"/>
                <a:ea typeface="+mj-ea"/>
              </a:rPr>
              <a:t>2.</a:t>
            </a:r>
            <a:r>
              <a:rPr lang="zh-CN" altLang="en-US" sz="2400" dirty="0" smtClean="0"/>
              <a:t>简述中国民族乐器的特点及各乐器代表的  </a:t>
            </a:r>
            <a:endParaRPr lang="en-US" altLang="zh-CN" sz="2400" dirty="0" smtClean="0"/>
          </a:p>
          <a:p>
            <a:pPr algn="just">
              <a:lnSpc>
                <a:spcPct val="150000"/>
              </a:lnSpc>
            </a:pPr>
            <a:r>
              <a:rPr lang="en-US" altLang="zh-CN" sz="2400" dirty="0" smtClean="0"/>
              <a:t>     </a:t>
            </a:r>
            <a:r>
              <a:rPr lang="zh-CN" altLang="en-US" sz="2400" dirty="0" smtClean="0"/>
              <a:t>作品。</a:t>
            </a:r>
            <a:endParaRPr lang="zh-CN" altLang="en-US" sz="2400" dirty="0" smtClean="0">
              <a:latin typeface="+mj-ea"/>
              <a:ea typeface="+mj-ea"/>
            </a:endParaRPr>
          </a:p>
          <a:p>
            <a:pPr algn="just">
              <a:lnSpc>
                <a:spcPct val="150000"/>
              </a:lnSpc>
            </a:pPr>
            <a:r>
              <a:rPr lang="en-US" altLang="zh-CN" sz="2400" dirty="0" smtClean="0">
                <a:latin typeface="+mj-ea"/>
                <a:ea typeface="+mj-ea"/>
              </a:rPr>
              <a:t>3.</a:t>
            </a:r>
            <a:r>
              <a:rPr lang="zh-CN" altLang="en-US" sz="2400" dirty="0" smtClean="0"/>
              <a:t>简述贝多芬作品的特点及内涵。</a:t>
            </a:r>
            <a:endParaRPr lang="en-US" altLang="zh-CN" sz="2400" dirty="0" smtClean="0"/>
          </a:p>
          <a:p>
            <a:pPr algn="just">
              <a:lnSpc>
                <a:spcPct val="150000"/>
              </a:lnSpc>
            </a:pPr>
            <a:r>
              <a:rPr lang="en-US" altLang="zh-CN" sz="2400" dirty="0" smtClean="0">
                <a:latin typeface="+mj-ea"/>
                <a:ea typeface="+mj-ea"/>
              </a:rPr>
              <a:t>4.</a:t>
            </a:r>
            <a:r>
              <a:rPr lang="zh-CN" altLang="en-US" sz="2400" dirty="0" smtClean="0"/>
              <a:t>简述</a:t>
            </a:r>
            <a:r>
              <a:rPr lang="en-US" altLang="zh-CN" sz="2400" dirty="0" smtClean="0"/>
              <a:t>2 </a:t>
            </a:r>
            <a:r>
              <a:rPr lang="zh-CN" altLang="en-US" sz="2400" dirty="0" smtClean="0"/>
              <a:t>～ </a:t>
            </a:r>
            <a:r>
              <a:rPr lang="en-US" altLang="zh-CN" sz="2400" dirty="0" smtClean="0"/>
              <a:t>3 </a:t>
            </a:r>
            <a:r>
              <a:rPr lang="zh-CN" altLang="en-US" sz="2400" dirty="0" smtClean="0"/>
              <a:t>首交响曲的曲名、作曲家及作   </a:t>
            </a:r>
            <a:endParaRPr lang="en-US" altLang="zh-CN" sz="2400" dirty="0" smtClean="0"/>
          </a:p>
          <a:p>
            <a:pPr algn="just">
              <a:lnSpc>
                <a:spcPct val="150000"/>
              </a:lnSpc>
            </a:pPr>
            <a:r>
              <a:rPr lang="en-US" altLang="zh-CN" sz="2400" dirty="0" smtClean="0"/>
              <a:t>    </a:t>
            </a:r>
            <a:r>
              <a:rPr lang="zh-CN" altLang="en-US" sz="2400" dirty="0" smtClean="0"/>
              <a:t>品特点。</a:t>
            </a:r>
            <a:endParaRPr lang="zh-CN" altLang="en-US" sz="2400" dirty="0" smtClean="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8"/>
          <p:cNvSpPr>
            <a:spLocks noChangeArrowheads="1"/>
          </p:cNvSpPr>
          <p:nvPr/>
        </p:nvSpPr>
        <p:spPr bwMode="auto">
          <a:xfrm>
            <a:off x="1460823" y="447973"/>
            <a:ext cx="348468" cy="348468"/>
          </a:xfrm>
          <a:prstGeom prst="rect">
            <a:avLst/>
          </a:prstGeom>
          <a:solidFill>
            <a:schemeClr val="accent2"/>
          </a:solidFill>
          <a:ln>
            <a:noFill/>
          </a:ln>
        </p:spPr>
        <p:txBody>
          <a:bodyPr vert="horz" wrap="square" lIns="128580" tIns="64290" rIns="128580" bIns="64290" numCol="1" anchor="t" anchorCtr="0" compatLnSpc="1"/>
          <a:lstStyle/>
          <a:p>
            <a:endParaRPr lang="zh-CN" altLang="en-US"/>
          </a:p>
        </p:txBody>
      </p:sp>
      <p:sp>
        <p:nvSpPr>
          <p:cNvPr id="9" name="Rectangle 9"/>
          <p:cNvSpPr>
            <a:spLocks noChangeArrowheads="1"/>
          </p:cNvSpPr>
          <p:nvPr/>
        </p:nvSpPr>
        <p:spPr bwMode="auto">
          <a:xfrm>
            <a:off x="380703" y="808013"/>
            <a:ext cx="1008622" cy="1008112"/>
          </a:xfrm>
          <a:prstGeom prst="rect">
            <a:avLst/>
          </a:prstGeom>
          <a:solidFill>
            <a:srgbClr val="FFC000"/>
          </a:solidFill>
          <a:ln>
            <a:noFill/>
          </a:ln>
        </p:spPr>
        <p:txBody>
          <a:bodyPr vert="horz" wrap="square" lIns="128580" tIns="64290" rIns="128580" bIns="64290" numCol="1" anchor="t" anchorCtr="0" compatLnSpc="1"/>
          <a:lstStyle/>
          <a:p>
            <a:endParaRPr lang="zh-CN" altLang="en-US"/>
          </a:p>
        </p:txBody>
      </p:sp>
      <p:sp>
        <p:nvSpPr>
          <p:cNvPr id="12" name="Rectangle 12"/>
          <p:cNvSpPr>
            <a:spLocks noChangeArrowheads="1"/>
          </p:cNvSpPr>
          <p:nvPr/>
        </p:nvSpPr>
        <p:spPr bwMode="auto">
          <a:xfrm>
            <a:off x="1460823" y="3832349"/>
            <a:ext cx="422034" cy="425905"/>
          </a:xfrm>
          <a:prstGeom prst="rect">
            <a:avLst/>
          </a:prstGeom>
          <a:solidFill>
            <a:srgbClr val="FFC000"/>
          </a:solidFill>
          <a:ln>
            <a:noFill/>
          </a:ln>
        </p:spPr>
        <p:txBody>
          <a:bodyPr vert="horz" wrap="square" lIns="128580" tIns="64290" rIns="128580" bIns="64290" numCol="1" anchor="t" anchorCtr="0" compatLnSpc="1"/>
          <a:lstStyle/>
          <a:p>
            <a:endParaRPr lang="zh-CN" altLang="en-US"/>
          </a:p>
        </p:txBody>
      </p:sp>
      <p:sp>
        <p:nvSpPr>
          <p:cNvPr id="14" name="Rectangle 14"/>
          <p:cNvSpPr>
            <a:spLocks noChangeArrowheads="1"/>
          </p:cNvSpPr>
          <p:nvPr/>
        </p:nvSpPr>
        <p:spPr bwMode="auto">
          <a:xfrm>
            <a:off x="452711" y="4192389"/>
            <a:ext cx="954416" cy="954416"/>
          </a:xfrm>
          <a:prstGeom prst="rect">
            <a:avLst/>
          </a:prstGeom>
          <a:solidFill>
            <a:srgbClr val="FFFF00"/>
          </a:solidFill>
          <a:ln>
            <a:noFill/>
          </a:ln>
        </p:spPr>
        <p:txBody>
          <a:bodyPr vert="horz" wrap="square" lIns="128580" tIns="64290" rIns="128580" bIns="64290" numCol="1" anchor="t" anchorCtr="0" compatLnSpc="1"/>
          <a:lstStyle/>
          <a:p>
            <a:endParaRPr lang="zh-CN" altLang="en-US"/>
          </a:p>
        </p:txBody>
      </p:sp>
      <p:sp>
        <p:nvSpPr>
          <p:cNvPr id="17" name="矩形 259"/>
          <p:cNvSpPr>
            <a:spLocks noChangeArrowheads="1"/>
          </p:cNvSpPr>
          <p:nvPr/>
        </p:nvSpPr>
        <p:spPr bwMode="auto">
          <a:xfrm>
            <a:off x="4269135" y="2392189"/>
            <a:ext cx="6147878" cy="1231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8000" b="1" dirty="0" smtClean="0">
                <a:solidFill>
                  <a:schemeClr val="accent2"/>
                </a:solidFill>
                <a:latin typeface="Arial" panose="020B0604020202020204" pitchFamily="34" charset="0"/>
                <a:cs typeface="Arial" panose="020B0604020202020204" pitchFamily="34" charset="0"/>
              </a:rPr>
              <a:t>THANK YOU </a:t>
            </a:r>
            <a:endParaRPr lang="en-US" altLang="zh-CN" sz="8000" b="1" dirty="0">
              <a:solidFill>
                <a:schemeClr val="accent2"/>
              </a:solidFill>
              <a:latin typeface="Arial" panose="020B0604020202020204" pitchFamily="34" charset="0"/>
              <a:cs typeface="Arial" panose="020B0604020202020204" pitchFamily="34" charset="0"/>
            </a:endParaRPr>
          </a:p>
        </p:txBody>
      </p:sp>
      <p:sp>
        <p:nvSpPr>
          <p:cNvPr id="7" name="Rectangle 7"/>
          <p:cNvSpPr>
            <a:spLocks noChangeArrowheads="1"/>
          </p:cNvSpPr>
          <p:nvPr/>
        </p:nvSpPr>
        <p:spPr bwMode="auto">
          <a:xfrm>
            <a:off x="1172791" y="1312069"/>
            <a:ext cx="704680" cy="704680"/>
          </a:xfrm>
          <a:prstGeom prst="rect">
            <a:avLst/>
          </a:prstGeom>
          <a:solidFill>
            <a:schemeClr val="accent2"/>
          </a:solidFill>
          <a:ln>
            <a:noFill/>
          </a:ln>
        </p:spPr>
        <p:txBody>
          <a:bodyPr vert="horz" wrap="square" lIns="128580" tIns="64290" rIns="128580" bIns="64290" numCol="1" anchor="t" anchorCtr="0" compatLnSpc="1"/>
          <a:lstStyle/>
          <a:p>
            <a:endParaRPr lang="zh-CN" altLang="en-US"/>
          </a:p>
        </p:txBody>
      </p:sp>
      <p:sp>
        <p:nvSpPr>
          <p:cNvPr id="13" name="Rectangle 13"/>
          <p:cNvSpPr>
            <a:spLocks noChangeArrowheads="1"/>
          </p:cNvSpPr>
          <p:nvPr/>
        </p:nvSpPr>
        <p:spPr bwMode="auto">
          <a:xfrm>
            <a:off x="1748855" y="1672109"/>
            <a:ext cx="915696" cy="914162"/>
          </a:xfrm>
          <a:prstGeom prst="rect">
            <a:avLst/>
          </a:prstGeom>
          <a:solidFill>
            <a:srgbClr val="FFFF00"/>
          </a:solidFill>
          <a:ln>
            <a:noFill/>
          </a:ln>
        </p:spPr>
        <p:txBody>
          <a:bodyPr vert="horz" wrap="square" lIns="128580" tIns="64290" rIns="128580" bIns="64290" numCol="1" anchor="t" anchorCtr="0" compatLnSpc="1"/>
          <a:lstStyle/>
          <a:p>
            <a:endParaRPr lang="zh-CN" altLang="en-US"/>
          </a:p>
        </p:txBody>
      </p:sp>
      <p:pic>
        <p:nvPicPr>
          <p:cNvPr id="15" name="图片 14" descr="12.jpeg"/>
          <p:cNvPicPr>
            <a:picLocks noChangeAspect="1"/>
          </p:cNvPicPr>
          <p:nvPr/>
        </p:nvPicPr>
        <p:blipFill>
          <a:blip r:embed="rId1" cstate="print"/>
          <a:stretch>
            <a:fillRect/>
          </a:stretch>
        </p:blipFill>
        <p:spPr>
          <a:xfrm>
            <a:off x="9957767" y="4480421"/>
            <a:ext cx="2286000" cy="2286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grpId="0" nodeType="withEffect">
                                  <p:stCondLst>
                                    <p:cond delay="10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accel="40000" fill="hold" grpId="0"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0-#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accel="40000" fill="hold" grpId="0" nodeType="withEffect">
                                  <p:stCondLst>
                                    <p:cond delay="5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500" fill="hold"/>
                                        <p:tgtEl>
                                          <p:spTgt spid="9"/>
                                        </p:tgtEl>
                                        <p:attrNameLst>
                                          <p:attrName>ppt_x</p:attrName>
                                        </p:attrNameLst>
                                      </p:cBhvr>
                                      <p:tavLst>
                                        <p:tav tm="0">
                                          <p:val>
                                            <p:strVal val="0-#ppt_w/2"/>
                                          </p:val>
                                        </p:tav>
                                        <p:tav tm="100000">
                                          <p:val>
                                            <p:strVal val="#ppt_x"/>
                                          </p:val>
                                        </p:tav>
                                      </p:tavLst>
                                    </p:anim>
                                    <p:anim calcmode="lin" valueType="num">
                                      <p:cBhvr additive="base">
                                        <p:cTn id="16" dur="1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accel="40000" fill="hold" grpId="0"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250" fill="hold"/>
                                        <p:tgtEl>
                                          <p:spTgt spid="12"/>
                                        </p:tgtEl>
                                        <p:attrNameLst>
                                          <p:attrName>ppt_x</p:attrName>
                                        </p:attrNameLst>
                                      </p:cBhvr>
                                      <p:tavLst>
                                        <p:tav tm="0">
                                          <p:val>
                                            <p:strVal val="0-#ppt_w/2"/>
                                          </p:val>
                                        </p:tav>
                                        <p:tav tm="100000">
                                          <p:val>
                                            <p:strVal val="#ppt_x"/>
                                          </p:val>
                                        </p:tav>
                                      </p:tavLst>
                                    </p:anim>
                                    <p:anim calcmode="lin" valueType="num">
                                      <p:cBhvr additive="base">
                                        <p:cTn id="20" dur="125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accel="40000" fill="hold" grpId="0" nodeType="withEffect">
                                  <p:stCondLst>
                                    <p:cond delay="50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500" fill="hold"/>
                                        <p:tgtEl>
                                          <p:spTgt spid="14"/>
                                        </p:tgtEl>
                                        <p:attrNameLst>
                                          <p:attrName>ppt_x</p:attrName>
                                        </p:attrNameLst>
                                      </p:cBhvr>
                                      <p:tavLst>
                                        <p:tav tm="0">
                                          <p:val>
                                            <p:strVal val="0-#ppt_w/2"/>
                                          </p:val>
                                        </p:tav>
                                        <p:tav tm="100000">
                                          <p:val>
                                            <p:strVal val="#ppt_x"/>
                                          </p:val>
                                        </p:tav>
                                      </p:tavLst>
                                    </p:anim>
                                    <p:anim calcmode="lin" valueType="num">
                                      <p:cBhvr additive="base">
                                        <p:cTn id="24" dur="1500" fill="hold"/>
                                        <p:tgtEl>
                                          <p:spTgt spid="14"/>
                                        </p:tgtEl>
                                        <p:attrNameLst>
                                          <p:attrName>ppt_y</p:attrName>
                                        </p:attrNameLst>
                                      </p:cBhvr>
                                      <p:tavLst>
                                        <p:tav tm="0">
                                          <p:val>
                                            <p:strVal val="#ppt_y"/>
                                          </p:val>
                                        </p:tav>
                                        <p:tav tm="100000">
                                          <p:val>
                                            <p:strVal val="#ppt_y"/>
                                          </p:val>
                                        </p:tav>
                                      </p:tavLst>
                                    </p:anim>
                                  </p:childTnLst>
                                </p:cTn>
                              </p:par>
                              <p:par>
                                <p:cTn id="25" presetID="2" presetClass="entr" presetSubtype="8" accel="40000" fill="hold" grpId="0" nodeType="withEffect">
                                  <p:stCondLst>
                                    <p:cond delay="10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1500" fill="hold"/>
                                        <p:tgtEl>
                                          <p:spTgt spid="13"/>
                                        </p:tgtEl>
                                        <p:attrNameLst>
                                          <p:attrName>ppt_x</p:attrName>
                                        </p:attrNameLst>
                                      </p:cBhvr>
                                      <p:tavLst>
                                        <p:tav tm="0">
                                          <p:val>
                                            <p:strVal val="0-#ppt_w/2"/>
                                          </p:val>
                                        </p:tav>
                                        <p:tav tm="100000">
                                          <p:val>
                                            <p:strVal val="#ppt_x"/>
                                          </p:val>
                                        </p:tav>
                                      </p:tavLst>
                                    </p:anim>
                                    <p:anim calcmode="lin" valueType="num">
                                      <p:cBhvr additive="base">
                                        <p:cTn id="28" dur="1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1" presetClass="entr" presetSubtype="0" fill="hold" grpId="0" nodeType="clickEffect">
                                  <p:stCondLst>
                                    <p:cond delay="0"/>
                                  </p:stCondLst>
                                  <p:iterate type="lt">
                                    <p:tmPct val="10000"/>
                                  </p:iterate>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17"/>
                                        </p:tgtEl>
                                        <p:attrNameLst>
                                          <p:attrName>ppt_y</p:attrName>
                                        </p:attrNameLst>
                                      </p:cBhvr>
                                      <p:tavLst>
                                        <p:tav tm="0">
                                          <p:val>
                                            <p:strVal val="#ppt_y"/>
                                          </p:val>
                                        </p:tav>
                                        <p:tav tm="100000">
                                          <p:val>
                                            <p:strVal val="#ppt_y"/>
                                          </p:val>
                                        </p:tav>
                                      </p:tavLst>
                                    </p:anim>
                                    <p:anim calcmode="lin" valueType="num">
                                      <p:cBhvr>
                                        <p:cTn id="35"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17"/>
                                        </p:tgtEl>
                                      </p:cBhvr>
                                    </p:animEffect>
                                  </p:childTnLst>
                                </p:cTn>
                              </p:par>
                            </p:childTnLst>
                          </p:cTn>
                        </p:par>
                        <p:par>
                          <p:cTn id="38" fill="hold">
                            <p:stCondLst>
                              <p:cond delay="949"/>
                            </p:stCondLst>
                            <p:childTnLst>
                              <p:par>
                                <p:cTn id="39" presetID="26" presetClass="emph" presetSubtype="0" fill="hold" grpId="1" nodeType="afterEffect">
                                  <p:stCondLst>
                                    <p:cond delay="0"/>
                                  </p:stCondLst>
                                  <p:iterate type="lt">
                                    <p:tmPct val="0"/>
                                  </p:iterate>
                                  <p:childTnLst>
                                    <p:animEffect transition="out" filter="fade">
                                      <p:cBhvr>
                                        <p:cTn id="40" dur="500" tmFilter="0, 0; .2, .5; .8, .5; 1, 0"/>
                                        <p:tgtEl>
                                          <p:spTgt spid="17"/>
                                        </p:tgtEl>
                                      </p:cBhvr>
                                    </p:animEffect>
                                    <p:animScale>
                                      <p:cBhvr>
                                        <p:cTn id="41" dur="250" autoRev="1" fill="hold"/>
                                        <p:tgtEl>
                                          <p:spTgt spid="1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2" grpId="0" animBg="1"/>
      <p:bldP spid="14" grpId="0" animBg="1"/>
      <p:bldP spid="17" grpId="0"/>
      <p:bldP spid="17" grpId="1"/>
      <p:bldP spid="7" grpId="0" animBg="1"/>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中国民族乐器概述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椭圆 5"/>
          <p:cNvSpPr/>
          <p:nvPr/>
        </p:nvSpPr>
        <p:spPr>
          <a:xfrm>
            <a:off x="1028775" y="952029"/>
            <a:ext cx="1368152" cy="108012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028775" y="1096045"/>
            <a:ext cx="1415772" cy="830997"/>
          </a:xfrm>
          <a:prstGeom prst="rect">
            <a:avLst/>
          </a:prstGeom>
        </p:spPr>
        <p:txBody>
          <a:bodyPr wrap="none">
            <a:spAutoFit/>
          </a:bodyPr>
          <a:lstStyle/>
          <a:p>
            <a:r>
              <a:rPr lang="zh-CN" altLang="en-US" sz="2400" dirty="0" smtClean="0">
                <a:latin typeface="+mn-ea"/>
                <a:ea typeface="+mn-ea"/>
              </a:rPr>
              <a:t>秦汉隋唐</a:t>
            </a:r>
            <a:endParaRPr lang="en-US" altLang="zh-CN" sz="2400" dirty="0" smtClean="0">
              <a:latin typeface="+mn-ea"/>
              <a:ea typeface="+mn-ea"/>
            </a:endParaRPr>
          </a:p>
          <a:p>
            <a:r>
              <a:rPr lang="en-US" altLang="zh-CN" sz="2400" dirty="0" smtClean="0">
                <a:latin typeface="+mn-ea"/>
                <a:ea typeface="+mn-ea"/>
              </a:rPr>
              <a:t>  </a:t>
            </a:r>
            <a:r>
              <a:rPr lang="zh-CN" altLang="en-US" sz="2400" dirty="0" smtClean="0">
                <a:latin typeface="+mn-ea"/>
                <a:ea typeface="+mn-ea"/>
              </a:rPr>
              <a:t>时期</a:t>
            </a:r>
            <a:endParaRPr lang="zh-CN" altLang="en-US" sz="2400" dirty="0" smtClean="0">
              <a:latin typeface="+mn-ea"/>
              <a:ea typeface="+mn-ea"/>
            </a:endParaRPr>
          </a:p>
        </p:txBody>
      </p:sp>
      <p:sp>
        <p:nvSpPr>
          <p:cNvPr id="8" name="矩形 7"/>
          <p:cNvSpPr/>
          <p:nvPr/>
        </p:nvSpPr>
        <p:spPr>
          <a:xfrm>
            <a:off x="2324919" y="2176165"/>
            <a:ext cx="6429375" cy="3139321"/>
          </a:xfrm>
          <a:prstGeom prst="rect">
            <a:avLst/>
          </a:prstGeom>
        </p:spPr>
        <p:txBody>
          <a:bodyPr>
            <a:spAutoFit/>
          </a:bodyPr>
          <a:lstStyle/>
          <a:p>
            <a:pPr algn="just">
              <a:lnSpc>
                <a:spcPct val="150000"/>
              </a:lnSpc>
            </a:pPr>
            <a:r>
              <a:rPr lang="zh-CN" altLang="en-US" sz="2200" dirty="0" smtClean="0"/>
              <a:t>      </a:t>
            </a:r>
            <a:r>
              <a:rPr lang="zh-CN" altLang="en-US" sz="2200" dirty="0" smtClean="0"/>
              <a:t>   </a:t>
            </a:r>
            <a:r>
              <a:rPr lang="zh-CN" altLang="en-US" sz="2200" dirty="0" smtClean="0"/>
              <a:t>这是我国乐器发展史的鼎盛时期。唐代是我国乐器发展的最高峰，出现了古琴谱，现存丘明所传</a:t>
            </a:r>
            <a:r>
              <a:rPr lang="en-US" altLang="zh-CN" sz="2200" dirty="0" smtClean="0"/>
              <a:t>《</a:t>
            </a:r>
            <a:r>
              <a:rPr lang="zh-CN" altLang="en-US" sz="2200" dirty="0" smtClean="0"/>
              <a:t>碣石调幽兰</a:t>
            </a:r>
            <a:r>
              <a:rPr lang="en-US" altLang="zh-CN" sz="2200" dirty="0" smtClean="0"/>
              <a:t>》</a:t>
            </a:r>
            <a:r>
              <a:rPr lang="zh-CN" altLang="en-US" sz="2200" dirty="0" smtClean="0"/>
              <a:t>是我国最早的琴谱。盛唐曹柔又创减字谱，使得古琴音乐得以保存。琵琶则是唐代最为重要的乐器，音乐也以宫廷燕乐为代表。同时，这一时期拉弦类乐器开始在民间出现。</a:t>
            </a:r>
            <a:endParaRPr lang="zh-CN" altLang="en-US" sz="2200" dirty="0" smtClean="0"/>
          </a:p>
        </p:txBody>
      </p:sp>
      <p:pic>
        <p:nvPicPr>
          <p:cNvPr id="9" name="图片 8" descr="《碣石调幽兰》.jpg"/>
          <p:cNvPicPr>
            <a:picLocks noChangeAspect="1"/>
          </p:cNvPicPr>
          <p:nvPr/>
        </p:nvPicPr>
        <p:blipFill>
          <a:blip r:embed="rId1" cstate="print"/>
          <a:stretch>
            <a:fillRect/>
          </a:stretch>
        </p:blipFill>
        <p:spPr>
          <a:xfrm rot="805909">
            <a:off x="8836546" y="2663308"/>
            <a:ext cx="2769096" cy="369212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3261023" y="303957"/>
            <a:ext cx="590465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中国民族乐器概述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5187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椭圆 5"/>
          <p:cNvSpPr/>
          <p:nvPr/>
        </p:nvSpPr>
        <p:spPr>
          <a:xfrm>
            <a:off x="1028775" y="952029"/>
            <a:ext cx="1440160" cy="1080120"/>
          </a:xfrm>
          <a:prstGeom prst="ellipse">
            <a:avLst/>
          </a:prstGeom>
          <a:solidFill>
            <a:srgbClr val="FF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028775" y="1096045"/>
            <a:ext cx="1569660" cy="830997"/>
          </a:xfrm>
          <a:prstGeom prst="rect">
            <a:avLst/>
          </a:prstGeom>
        </p:spPr>
        <p:txBody>
          <a:bodyPr wrap="none">
            <a:spAutoFit/>
          </a:bodyPr>
          <a:lstStyle/>
          <a:p>
            <a:r>
              <a:rPr lang="zh-CN" altLang="en-US" sz="2400" dirty="0" smtClean="0">
                <a:latin typeface="+mn-ea"/>
                <a:ea typeface="+mn-ea"/>
              </a:rPr>
              <a:t>宋元明清</a:t>
            </a:r>
            <a:r>
              <a:rPr lang="en-US" altLang="zh-CN" sz="2400" dirty="0" smtClean="0">
                <a:latin typeface="+mn-ea"/>
                <a:ea typeface="+mn-ea"/>
              </a:rPr>
              <a:t> </a:t>
            </a:r>
            <a:endParaRPr lang="en-US" altLang="zh-CN" sz="2400" dirty="0" smtClean="0">
              <a:latin typeface="+mn-ea"/>
              <a:ea typeface="+mn-ea"/>
            </a:endParaRPr>
          </a:p>
          <a:p>
            <a:r>
              <a:rPr lang="en-US" altLang="zh-CN" sz="2400" dirty="0" smtClean="0">
                <a:latin typeface="+mn-ea"/>
                <a:ea typeface="+mn-ea"/>
              </a:rPr>
              <a:t>  </a:t>
            </a:r>
            <a:r>
              <a:rPr lang="zh-CN" altLang="en-US" sz="2400" dirty="0" smtClean="0">
                <a:latin typeface="+mn-ea"/>
                <a:ea typeface="+mn-ea"/>
              </a:rPr>
              <a:t>时期</a:t>
            </a:r>
            <a:endParaRPr lang="zh-CN" altLang="en-US" sz="2400" dirty="0" smtClean="0">
              <a:latin typeface="+mn-ea"/>
              <a:ea typeface="+mn-ea"/>
            </a:endParaRPr>
          </a:p>
        </p:txBody>
      </p:sp>
      <p:sp>
        <p:nvSpPr>
          <p:cNvPr id="8" name="矩形 7"/>
          <p:cNvSpPr/>
          <p:nvPr/>
        </p:nvSpPr>
        <p:spPr>
          <a:xfrm>
            <a:off x="2108895" y="2392189"/>
            <a:ext cx="6429375" cy="3139321"/>
          </a:xfrm>
          <a:prstGeom prst="rect">
            <a:avLst/>
          </a:prstGeom>
        </p:spPr>
        <p:txBody>
          <a:bodyPr>
            <a:spAutoFit/>
          </a:bodyPr>
          <a:lstStyle/>
          <a:p>
            <a:pPr algn="just">
              <a:lnSpc>
                <a:spcPct val="150000"/>
              </a:lnSpc>
            </a:pPr>
            <a:r>
              <a:rPr lang="zh-CN" altLang="en-US" sz="2200" dirty="0" smtClean="0"/>
              <a:t>         这段时期最重要的是弓弦乐器的发展，弓弦乐器的传入和普遍使用，促进了戏曲、说唱音乐的发展。古琴则出现了众多的流派，明末由波斯传入了扬琴。在吹奏类乐器方面，元代出现唢呐；在击奏类乐器方面，元代出现云锣。这段时期宫廷音乐逐渐萧条，取而代之的是民间音乐。</a:t>
            </a:r>
            <a:endParaRPr lang="zh-CN" altLang="en-US" sz="2200" dirty="0" smtClean="0"/>
          </a:p>
        </p:txBody>
      </p:sp>
      <p:pic>
        <p:nvPicPr>
          <p:cNvPr id="9" name="图片 8" descr="唢呐.jpg"/>
          <p:cNvPicPr>
            <a:picLocks noChangeAspect="1"/>
          </p:cNvPicPr>
          <p:nvPr/>
        </p:nvPicPr>
        <p:blipFill>
          <a:blip r:embed="rId1" cstate="print"/>
          <a:stretch>
            <a:fillRect/>
          </a:stretch>
        </p:blipFill>
        <p:spPr>
          <a:xfrm>
            <a:off x="8733631" y="3112269"/>
            <a:ext cx="3014588" cy="301458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tags/tag1.xml><?xml version="1.0" encoding="utf-8"?>
<p:tagLst xmlns:p="http://schemas.openxmlformats.org/presentationml/2006/main">
  <p:tag name="MH" val="20160830110146"/>
  <p:tag name="MH_LIBRARY" val="CONTENTS"/>
  <p:tag name="MH_TYPE" val="NUMBER"/>
  <p:tag name="ID" val="553512"/>
  <p:tag name="MH_ORDER" val="1"/>
</p:tagLst>
</file>

<file path=ppt/tags/tag10.xml><?xml version="1.0" encoding="utf-8"?>
<p:tagLst xmlns:p="http://schemas.openxmlformats.org/presentationml/2006/main">
  <p:tag name="MH" val="20161022204031"/>
  <p:tag name="MH_LIBRARY" val="GRAPHIC"/>
</p:tagLst>
</file>

<file path=ppt/tags/tag11.xml><?xml version="1.0" encoding="utf-8"?>
<p:tagLst xmlns:p="http://schemas.openxmlformats.org/presentationml/2006/main">
  <p:tag name="MH" val="20161022204031"/>
  <p:tag name="MH_LIBRARY" val="GRAPHIC"/>
  <p:tag name="MH_ORDER" val="文本框 2"/>
</p:tagLst>
</file>

<file path=ppt/tags/tag12.xml><?xml version="1.0" encoding="utf-8"?>
<p:tagLst xmlns:p="http://schemas.openxmlformats.org/presentationml/2006/main">
  <p:tag name="MH" val="20161022204031"/>
  <p:tag name="MH_LIBRARY" val="GRAPHIC"/>
</p:tagLst>
</file>

<file path=ppt/tags/tag13.xml><?xml version="1.0" encoding="utf-8"?>
<p:tagLst xmlns:p="http://schemas.openxmlformats.org/presentationml/2006/main">
  <p:tag name="MH" val="20161022204031"/>
  <p:tag name="MH_LIBRARY" val="GRAPHIC"/>
  <p:tag name="MH_ORDER" val="文本框 2"/>
</p:tagLst>
</file>

<file path=ppt/tags/tag14.xml><?xml version="1.0" encoding="utf-8"?>
<p:tagLst xmlns:p="http://schemas.openxmlformats.org/presentationml/2006/main">
  <p:tag name="MH" val="20161022204031"/>
  <p:tag name="MH_LIBRARY" val="GRAPHIC"/>
</p:tagLst>
</file>

<file path=ppt/tags/tag15.xml><?xml version="1.0" encoding="utf-8"?>
<p:tagLst xmlns:p="http://schemas.openxmlformats.org/presentationml/2006/main">
  <p:tag name="MH" val="20161022204031"/>
  <p:tag name="MH_LIBRARY" val="GRAPHIC"/>
  <p:tag name="MH_ORDER" val="文本框 2"/>
</p:tagLst>
</file>

<file path=ppt/tags/tag16.xml><?xml version="1.0" encoding="utf-8"?>
<p:tagLst xmlns:p="http://schemas.openxmlformats.org/presentationml/2006/main">
  <p:tag name="MH" val="20161022204031"/>
  <p:tag name="MH_LIBRARY" val="GRAPHIC"/>
</p:tagLst>
</file>

<file path=ppt/tags/tag17.xml><?xml version="1.0" encoding="utf-8"?>
<p:tagLst xmlns:p="http://schemas.openxmlformats.org/presentationml/2006/main">
  <p:tag name="MH" val="20161022204031"/>
  <p:tag name="MH_LIBRARY" val="GRAPHIC"/>
  <p:tag name="MH_ORDER" val="文本框 2"/>
</p:tagLst>
</file>

<file path=ppt/tags/tag18.xml><?xml version="1.0" encoding="utf-8"?>
<p:tagLst xmlns:p="http://schemas.openxmlformats.org/presentationml/2006/main">
  <p:tag name="MH" val="20161022204031"/>
  <p:tag name="MH_LIBRARY" val="GRAPHIC"/>
</p:tagLst>
</file>

<file path=ppt/tags/tag19.xml><?xml version="1.0" encoding="utf-8"?>
<p:tagLst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SCORM_PASSING_SCORE" val="100.000000"/>
  <p:tag name="ISPRING_SCORM_ENDPOINT" val="&lt;endpoint&gt;&lt;enable&gt;0&lt;/enable&gt;&lt;lrs&gt;http://&lt;/lrs&gt;&lt;auth&gt;0&lt;/auth&gt;&lt;login&gt;&lt;/login&gt;&lt;password&gt;&lt;/password&gt;&lt;key&gt;&lt;/key&gt;&lt;name&gt;&lt;/name&gt;&lt;email&gt;&lt;/email&gt;&lt;/endpoint&gt;&#10;"/>
  <p:tag name="ISPRING_PRESENTATION_TITLE" val="bt215"/>
</p:tagLst>
</file>

<file path=ppt/tags/tag2.xml><?xml version="1.0" encoding="utf-8"?>
<p:tagLst xmlns:p="http://schemas.openxmlformats.org/presentationml/2006/main">
  <p:tag name="MH" val="20160830110146"/>
  <p:tag name="MH_LIBRARY" val="CONTENTS"/>
  <p:tag name="MH_TYPE" val="ENTRY"/>
  <p:tag name="ID" val="553512"/>
  <p:tag name="MH_ORDER" val="1"/>
</p:tagLst>
</file>

<file path=ppt/tags/tag3.xml><?xml version="1.0" encoding="utf-8"?>
<p:tagLst xmlns:p="http://schemas.openxmlformats.org/presentationml/2006/main">
  <p:tag name="MH" val="20160830110146"/>
  <p:tag name="MH_LIBRARY" val="CONTENTS"/>
  <p:tag name="MH_TYPE" val="NUMBER"/>
  <p:tag name="ID" val="553512"/>
  <p:tag name="MH_ORDER" val="2"/>
</p:tagLst>
</file>

<file path=ppt/tags/tag4.xml><?xml version="1.0" encoding="utf-8"?>
<p:tagLst xmlns:p="http://schemas.openxmlformats.org/presentationml/2006/main">
  <p:tag name="MH" val="20160830110146"/>
  <p:tag name="MH_LIBRARY" val="CONTENTS"/>
  <p:tag name="MH_TYPE" val="OTHERS"/>
  <p:tag name="ID" val="553512"/>
</p:tagLst>
</file>

<file path=ppt/tags/tag5.xml><?xml version="1.0" encoding="utf-8"?>
<p:tagLst xmlns:p="http://schemas.openxmlformats.org/presentationml/2006/main">
  <p:tag name="MH" val="20160830110146"/>
  <p:tag name="MH_LIBRARY" val="CONTENTS"/>
  <p:tag name="MH_TYPE" val="OTHERS"/>
  <p:tag name="ID" val="553512"/>
</p:tagLst>
</file>

<file path=ppt/tags/tag6.xml><?xml version="1.0" encoding="utf-8"?>
<p:tagLst xmlns:p="http://schemas.openxmlformats.org/presentationml/2006/main">
  <p:tag name="MH" val="20160830110146"/>
  <p:tag name="MH_LIBRARY" val="CONTENTS"/>
  <p:tag name="MH_TYPE" val="ENTRY"/>
  <p:tag name="ID" val="553512"/>
  <p:tag name="MH_ORDER" val="1"/>
</p:tagLst>
</file>

<file path=ppt/tags/tag7.xml><?xml version="1.0" encoding="utf-8"?>
<p:tagLst xmlns:p="http://schemas.openxmlformats.org/presentationml/2006/main">
  <p:tag name="MH" val="20161022204031"/>
  <p:tag name="MH_LIBRARY" val="GRAPHIC"/>
  <p:tag name="MH_ORDER" val="文本框 2"/>
</p:tagLst>
</file>

<file path=ppt/tags/tag8.xml><?xml version="1.0" encoding="utf-8"?>
<p:tagLst xmlns:p="http://schemas.openxmlformats.org/presentationml/2006/main">
  <p:tag name="MH" val="20161022204031"/>
  <p:tag name="MH_LIBRARY" val="GRAPHIC"/>
</p:tagLst>
</file>

<file path=ppt/tags/tag9.xml><?xml version="1.0" encoding="utf-8"?>
<p:tagLst xmlns:p="http://schemas.openxmlformats.org/presentationml/2006/main">
  <p:tag name="MH" val="20161022204031"/>
  <p:tag name="MH_LIBRARY" val="GRAPHIC"/>
  <p:tag name="MH_ORDER" val="文本框 2"/>
</p:tagLst>
</file>

<file path=ppt/theme/theme1.xml><?xml version="1.0" encoding="utf-8"?>
<a:theme xmlns:a="http://schemas.openxmlformats.org/drawingml/2006/main" name="1_自定义设计方案">
  <a:themeElements>
    <a:clrScheme name="自定义 100">
      <a:dk1>
        <a:sysClr val="windowText" lastClr="000000"/>
      </a:dk1>
      <a:lt1>
        <a:sysClr val="window" lastClr="FFFFFF"/>
      </a:lt1>
      <a:dk2>
        <a:srgbClr val="44546A"/>
      </a:dk2>
      <a:lt2>
        <a:srgbClr val="E7E6E6"/>
      </a:lt2>
      <a:accent1>
        <a:srgbClr val="83CF8F"/>
      </a:accent1>
      <a:accent2>
        <a:srgbClr val="595959"/>
      </a:accent2>
      <a:accent3>
        <a:srgbClr val="83CF8F"/>
      </a:accent3>
      <a:accent4>
        <a:srgbClr val="595959"/>
      </a:accent4>
      <a:accent5>
        <a:srgbClr val="83CF8F"/>
      </a:accent5>
      <a:accent6>
        <a:srgbClr val="595959"/>
      </a:accent6>
      <a:hlink>
        <a:srgbClr val="83CF8F"/>
      </a:hlink>
      <a:folHlink>
        <a:srgbClr val="595959"/>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8408</Words>
  <Application>WPS 演示</Application>
  <PresentationFormat>自定义</PresentationFormat>
  <Paragraphs>492</Paragraphs>
  <Slides>73</Slides>
  <Notes>73</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73</vt:i4>
      </vt:variant>
    </vt:vector>
  </HeadingPairs>
  <TitlesOfParts>
    <vt:vector size="85" baseType="lpstr">
      <vt:lpstr>Arial</vt:lpstr>
      <vt:lpstr>宋体</vt:lpstr>
      <vt:lpstr>Wingdings</vt:lpstr>
      <vt:lpstr>Calibri</vt:lpstr>
      <vt:lpstr>字魂59号-创粗黑</vt:lpstr>
      <vt:lpstr>微软雅黑</vt:lpstr>
      <vt:lpstr>Times New Roman</vt:lpstr>
      <vt:lpstr>Arial Unicode MS</vt:lpstr>
      <vt:lpstr>Calibri Light</vt:lpstr>
      <vt:lpstr>黑体</vt:lpstr>
      <vt:lpstr>楷体</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bt215</dc:title>
  <dc:creator/>
  <cp:lastModifiedBy>武静影</cp:lastModifiedBy>
  <cp:revision>4</cp:revision>
  <dcterms:created xsi:type="dcterms:W3CDTF">2016-11-29T13:18:00Z</dcterms:created>
  <dcterms:modified xsi:type="dcterms:W3CDTF">2021-02-19T02:11:54Z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